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4"/>
    <p:sldMasterId id="2147483831" r:id="rId5"/>
  </p:sldMasterIdLst>
  <p:notesMasterIdLst>
    <p:notesMasterId r:id="rId17"/>
  </p:notesMasterIdLst>
  <p:handoutMasterIdLst>
    <p:handoutMasterId r:id="rId18"/>
  </p:handoutMasterIdLst>
  <p:sldIdLst>
    <p:sldId id="522" r:id="rId6"/>
    <p:sldId id="5692" r:id="rId7"/>
    <p:sldId id="5365" r:id="rId8"/>
    <p:sldId id="5693" r:id="rId9"/>
    <p:sldId id="5697" r:id="rId10"/>
    <p:sldId id="5698" r:id="rId11"/>
    <p:sldId id="5694" r:id="rId12"/>
    <p:sldId id="5699" r:id="rId13"/>
    <p:sldId id="5700" r:id="rId14"/>
    <p:sldId id="5702" r:id="rId15"/>
    <p:sldId id="5701" r:id="rId16"/>
  </p:sldIdLst>
  <p:sldSz cx="12192000" cy="6858000"/>
  <p:notesSz cx="6797675" cy="9926638"/>
  <p:custDataLst>
    <p:tags r:id="rId1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1CD6AE-7EEB-4A53-85E2-0A8FA4D8B673}">
          <p14:sldIdLst>
            <p14:sldId id="522"/>
            <p14:sldId id="5692"/>
            <p14:sldId id="5365"/>
            <p14:sldId id="5693"/>
            <p14:sldId id="5697"/>
            <p14:sldId id="5698"/>
            <p14:sldId id="5694"/>
            <p14:sldId id="5699"/>
            <p14:sldId id="5700"/>
            <p14:sldId id="5702"/>
            <p14:sldId id="570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BCCA"/>
    <a:srgbClr val="80A44B"/>
    <a:srgbClr val="CBD1D4"/>
    <a:srgbClr val="4E6899"/>
    <a:srgbClr val="86405C"/>
    <a:srgbClr val="6B9D4A"/>
    <a:srgbClr val="EECB36"/>
    <a:srgbClr val="D0553A"/>
    <a:srgbClr val="6095F1"/>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61FD74-8E91-4FA7-A615-C7B8B3BCB965}" v="14" dt="2024-03-05T15:07:34.29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041" autoAdjust="0"/>
  </p:normalViewPr>
  <p:slideViewPr>
    <p:cSldViewPr snapToGrid="0">
      <p:cViewPr varScale="1">
        <p:scale>
          <a:sx n="90" d="100"/>
          <a:sy n="90" d="100"/>
        </p:scale>
        <p:origin x="120" y="30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 Ehlers" userId="4fd2640c-ca70-4caa-9093-515fea07faaf" providerId="ADAL" clId="{3D61FD74-8E91-4FA7-A615-C7B8B3BCB965}"/>
    <pc:docChg chg="custSel addSld modSld">
      <pc:chgData name="Philip Ehlers" userId="4fd2640c-ca70-4caa-9093-515fea07faaf" providerId="ADAL" clId="{3D61FD74-8E91-4FA7-A615-C7B8B3BCB965}" dt="2024-03-05T15:07:34.296" v="45" actId="1076"/>
      <pc:docMkLst>
        <pc:docMk/>
      </pc:docMkLst>
      <pc:sldChg chg="addSp delSp modSp">
        <pc:chgData name="Philip Ehlers" userId="4fd2640c-ca70-4caa-9093-515fea07faaf" providerId="ADAL" clId="{3D61FD74-8E91-4FA7-A615-C7B8B3BCB965}" dt="2024-02-21T17:18:26.225" v="27" actId="478"/>
        <pc:sldMkLst>
          <pc:docMk/>
          <pc:sldMk cId="4015238678" sldId="5611"/>
        </pc:sldMkLst>
        <pc:picChg chg="add del mod">
          <ac:chgData name="Philip Ehlers" userId="4fd2640c-ca70-4caa-9093-515fea07faaf" providerId="ADAL" clId="{3D61FD74-8E91-4FA7-A615-C7B8B3BCB965}" dt="2024-02-21T17:18:26.225" v="27" actId="478"/>
          <ac:picMkLst>
            <pc:docMk/>
            <pc:sldMk cId="4015238678" sldId="5611"/>
            <ac:picMk id="1026" creationId="{BF516B3F-5D7F-DB32-E4F5-843EF8244523}"/>
          </ac:picMkLst>
        </pc:picChg>
      </pc:sldChg>
      <pc:sldChg chg="addSp delSp modSp mod">
        <pc:chgData name="Philip Ehlers" userId="4fd2640c-ca70-4caa-9093-515fea07faaf" providerId="ADAL" clId="{3D61FD74-8E91-4FA7-A615-C7B8B3BCB965}" dt="2024-03-05T15:07:34.296" v="45" actId="1076"/>
        <pc:sldMkLst>
          <pc:docMk/>
          <pc:sldMk cId="2844886500" sldId="5612"/>
        </pc:sldMkLst>
        <pc:picChg chg="add del">
          <ac:chgData name="Philip Ehlers" userId="4fd2640c-ca70-4caa-9093-515fea07faaf" providerId="ADAL" clId="{3D61FD74-8E91-4FA7-A615-C7B8B3BCB965}" dt="2024-02-21T17:30:51.442" v="38" actId="478"/>
          <ac:picMkLst>
            <pc:docMk/>
            <pc:sldMk cId="2844886500" sldId="5612"/>
            <ac:picMk id="10" creationId="{8EF94313-4EB8-0435-6C7D-8F7A599FF7E8}"/>
          </ac:picMkLst>
        </pc:picChg>
        <pc:picChg chg="add del mod">
          <ac:chgData name="Philip Ehlers" userId="4fd2640c-ca70-4caa-9093-515fea07faaf" providerId="ADAL" clId="{3D61FD74-8E91-4FA7-A615-C7B8B3BCB965}" dt="2024-02-21T17:30:50.177" v="37" actId="478"/>
          <ac:picMkLst>
            <pc:docMk/>
            <pc:sldMk cId="2844886500" sldId="5612"/>
            <ac:picMk id="32" creationId="{F4493CD8-62D4-85F8-4F05-B05688C94F33}"/>
          </ac:picMkLst>
        </pc:picChg>
        <pc:picChg chg="add mod">
          <ac:chgData name="Philip Ehlers" userId="4fd2640c-ca70-4caa-9093-515fea07faaf" providerId="ADAL" clId="{3D61FD74-8E91-4FA7-A615-C7B8B3BCB965}" dt="2024-03-05T15:07:34.296" v="45" actId="1076"/>
          <ac:picMkLst>
            <pc:docMk/>
            <pc:sldMk cId="2844886500" sldId="5612"/>
            <ac:picMk id="2050" creationId="{C4D1CB13-036C-E83A-3955-59FE5334743E}"/>
          </ac:picMkLst>
        </pc:picChg>
      </pc:sldChg>
      <pc:sldChg chg="addSp delSp modSp mod">
        <pc:chgData name="Philip Ehlers" userId="4fd2640c-ca70-4caa-9093-515fea07faaf" providerId="ADAL" clId="{3D61FD74-8E91-4FA7-A615-C7B8B3BCB965}" dt="2024-03-05T15:05:31.875" v="43" actId="478"/>
        <pc:sldMkLst>
          <pc:docMk/>
          <pc:sldMk cId="847096907" sldId="5613"/>
        </pc:sldMkLst>
        <pc:spChg chg="add del mod">
          <ac:chgData name="Philip Ehlers" userId="4fd2640c-ca70-4caa-9093-515fea07faaf" providerId="ADAL" clId="{3D61FD74-8E91-4FA7-A615-C7B8B3BCB965}" dt="2024-03-05T15:05:31.875" v="43" actId="478"/>
          <ac:spMkLst>
            <pc:docMk/>
            <pc:sldMk cId="847096907" sldId="5613"/>
            <ac:spMk id="7" creationId="{B35EC927-07A6-4DD0-412A-4C023A64990C}"/>
          </ac:spMkLst>
        </pc:spChg>
      </pc:sldChg>
      <pc:sldChg chg="modSp add mod">
        <pc:chgData name="Philip Ehlers" userId="4fd2640c-ca70-4caa-9093-515fea07faaf" providerId="ADAL" clId="{3D61FD74-8E91-4FA7-A615-C7B8B3BCB965}" dt="2024-02-21T17:34:12.932" v="41" actId="1076"/>
        <pc:sldMkLst>
          <pc:docMk/>
          <pc:sldMk cId="640505491" sldId="5614"/>
        </pc:sldMkLst>
        <pc:picChg chg="mod">
          <ac:chgData name="Philip Ehlers" userId="4fd2640c-ca70-4caa-9093-515fea07faaf" providerId="ADAL" clId="{3D61FD74-8E91-4FA7-A615-C7B8B3BCB965}" dt="2024-02-21T17:34:12.932" v="41" actId="1076"/>
          <ac:picMkLst>
            <pc:docMk/>
            <pc:sldMk cId="640505491" sldId="5614"/>
            <ac:picMk id="10" creationId="{71D7AFF3-58FA-3341-8483-273CA5D2C0FF}"/>
          </ac:picMkLst>
        </pc:picChg>
        <pc:picChg chg="mod">
          <ac:chgData name="Philip Ehlers" userId="4fd2640c-ca70-4caa-9093-515fea07faaf" providerId="ADAL" clId="{3D61FD74-8E91-4FA7-A615-C7B8B3BCB965}" dt="2024-02-21T17:34:05.116" v="39" actId="14100"/>
          <ac:picMkLst>
            <pc:docMk/>
            <pc:sldMk cId="640505491" sldId="5614"/>
            <ac:picMk id="32" creationId="{64427F02-16C3-C778-B9AE-EDF083C5741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479014F1-9E12-4B6E-9C7D-5791D88CEEC3}" type="datetime1">
              <a:rPr lang="de-DE" smtClean="0"/>
              <a:t>15.07.2024</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a:t>
            </a:fld>
            <a:endParaRPr lang="de-DE"/>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2580E220-EDF6-4D26-8ABA-677BA55902A8}" type="datetime1">
              <a:rPr lang="de-DE" smtClean="0"/>
              <a:pPr/>
              <a:t>14.07.2024</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2</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14.07.2024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67762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11</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15.07.2024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4066804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We do have one out-of-the-box IoT solution with the communicator app</a:t>
            </a:r>
          </a:p>
          <a:p>
            <a:r>
              <a:rPr lang="en-US" dirty="0"/>
              <a:t>ADS discussion</a:t>
            </a:r>
          </a:p>
          <a:p>
            <a:r>
              <a:rPr lang="en-US" dirty="0"/>
              <a:t>JSON serialization discussion</a:t>
            </a:r>
          </a:p>
        </p:txBody>
      </p:sp>
      <p:sp>
        <p:nvSpPr>
          <p:cNvPr id="4" name="Slide Number Placeholder 3"/>
          <p:cNvSpPr>
            <a:spLocks noGrp="1"/>
          </p:cNvSpPr>
          <p:nvPr>
            <p:ph type="sldNum" sz="quarter" idx="5"/>
          </p:nvPr>
        </p:nvSpPr>
        <p:spPr/>
        <p:txBody>
          <a:bodyPr/>
          <a:lstStyle/>
          <a:p>
            <a:fld id="{B280112D-8454-448C-8A04-1F3237E367D5}" type="slidenum">
              <a:rPr lang="de-DE" smtClean="0"/>
              <a:pPr/>
              <a:t>3</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14.07.2024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2999270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4</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14.07.2024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4248465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5</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14.07.2024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593963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6</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14.07.2024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545264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7</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14.07.2024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284675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8</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14.07.2024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099866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Enterprise Resource Planning, content management system, point of sale</a:t>
            </a:r>
          </a:p>
        </p:txBody>
      </p:sp>
      <p:sp>
        <p:nvSpPr>
          <p:cNvPr id="4" name="Slide Number Placeholder 3"/>
          <p:cNvSpPr>
            <a:spLocks noGrp="1"/>
          </p:cNvSpPr>
          <p:nvPr>
            <p:ph type="sldNum" sz="quarter" idx="5"/>
          </p:nvPr>
        </p:nvSpPr>
        <p:spPr/>
        <p:txBody>
          <a:bodyPr/>
          <a:lstStyle/>
          <a:p>
            <a:fld id="{B280112D-8454-448C-8A04-1F3237E367D5}" type="slidenum">
              <a:rPr lang="de-DE" smtClean="0"/>
              <a:pPr/>
              <a:t>9</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14.07.2024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195108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10</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15.07.2024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9300147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28800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
        <p:nvSpPr>
          <p:cNvPr id="3" name="Bildplatzhalter 2"/>
          <p:cNvSpPr>
            <a:spLocks noGrp="1"/>
          </p:cNvSpPr>
          <p:nvPr>
            <p:ph type="pic" sz="quarter" idx="16" hasCustomPrompt="1"/>
          </p:nvPr>
        </p:nvSpPr>
        <p:spPr bwMode="gray">
          <a:xfrm>
            <a:off x="6096000" y="3978000"/>
            <a:ext cx="3048000" cy="2880000"/>
          </a:xfr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0" name="Bildplatzhalter 9"/>
          <p:cNvSpPr>
            <a:spLocks noGrp="1"/>
          </p:cNvSpPr>
          <p:nvPr>
            <p:ph type="pic" sz="quarter" idx="17" hasCustomPrompt="1"/>
          </p:nvPr>
        </p:nvSpPr>
        <p:spPr bwMode="gray">
          <a:xfrm>
            <a:off x="9144000" y="3978000"/>
            <a:ext cx="3048000" cy="28800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p:txBody>
      </p:sp>
    </p:spTree>
    <p:extLst>
      <p:ext uri="{BB962C8B-B14F-4D97-AF65-F5344CB8AC3E}">
        <p14:creationId xmlns:p14="http://schemas.microsoft.com/office/powerpoint/2010/main" val="147806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0"/>
            <a:ext cx="81144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3" name="Bildplatzhalter 12"/>
          <p:cNvSpPr>
            <a:spLocks noGrp="1"/>
          </p:cNvSpPr>
          <p:nvPr>
            <p:ph type="pic" sz="quarter" idx="16" hasCustomPrompt="1"/>
          </p:nvPr>
        </p:nvSpPr>
        <p:spPr bwMode="gray">
          <a:xfrm>
            <a:off x="8134800" y="49356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Bildplatzhalter 12"/>
          <p:cNvSpPr>
            <a:spLocks noGrp="1"/>
          </p:cNvSpPr>
          <p:nvPr>
            <p:ph type="pic" sz="quarter" idx="17" hasCustomPrompt="1"/>
          </p:nvPr>
        </p:nvSpPr>
        <p:spPr bwMode="gray">
          <a:xfrm>
            <a:off x="8134800" y="30132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11" name="Bildplatzhalter 12"/>
          <p:cNvSpPr>
            <a:spLocks noGrp="1"/>
          </p:cNvSpPr>
          <p:nvPr>
            <p:ph type="pic" sz="quarter" idx="18" hasCustomPrompt="1"/>
          </p:nvPr>
        </p:nvSpPr>
        <p:spPr bwMode="gray">
          <a:xfrm>
            <a:off x="8134800" y="10908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7351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5" name="Bildplatzhalter 12"/>
          <p:cNvSpPr>
            <a:spLocks noGrp="1"/>
          </p:cNvSpPr>
          <p:nvPr>
            <p:ph type="pic" sz="quarter" idx="16" hasCustomPrompt="1"/>
          </p:nvPr>
        </p:nvSpPr>
        <p:spPr bwMode="gray">
          <a:xfrm>
            <a:off x="10155767" y="5418424"/>
            <a:ext cx="2036232" cy="14400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8" name="Bildplatzhalter 12"/>
          <p:cNvSpPr>
            <a:spLocks noGrp="1"/>
          </p:cNvSpPr>
          <p:nvPr>
            <p:ph type="pic" sz="quarter" idx="17" hasCustomPrompt="1"/>
          </p:nvPr>
        </p:nvSpPr>
        <p:spPr bwMode="gray">
          <a:xfrm>
            <a:off x="8138585" y="5418424"/>
            <a:ext cx="2025649" cy="14400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Bildplatzhalter 12"/>
          <p:cNvSpPr>
            <a:spLocks noGrp="1"/>
          </p:cNvSpPr>
          <p:nvPr>
            <p:ph type="pic" sz="quarter" idx="18" hasCustomPrompt="1"/>
          </p:nvPr>
        </p:nvSpPr>
        <p:spPr bwMode="gray">
          <a:xfrm>
            <a:off x="6112933" y="5418424"/>
            <a:ext cx="2029883" cy="14400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Tree>
    <p:extLst>
      <p:ext uri="{BB962C8B-B14F-4D97-AF65-F5344CB8AC3E}">
        <p14:creationId xmlns:p14="http://schemas.microsoft.com/office/powerpoint/2010/main" val="383884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a:t>Click </a:t>
            </a:r>
            <a:r>
              <a:rPr lang="de-DE" err="1"/>
              <a:t>here</a:t>
            </a:r>
            <a:r>
              <a:rPr lang="de-DE"/>
              <a:t> </a:t>
            </a:r>
            <a:r>
              <a:rPr lang="de-DE" err="1"/>
              <a:t>to</a:t>
            </a:r>
            <a:r>
              <a:rPr lang="de-DE"/>
              <a:t> </a:t>
            </a:r>
            <a:r>
              <a:rPr lang="de-DE" err="1"/>
              <a:t>edit</a:t>
            </a:r>
            <a:r>
              <a:rPr lang="de-DE"/>
              <a:t> </a:t>
            </a:r>
            <a:r>
              <a:rPr lang="de-DE" err="1"/>
              <a:t>source</a:t>
            </a:r>
            <a:endParaRPr lang="de-DE"/>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a:t>Click to add text</a:t>
            </a:r>
          </a:p>
          <a:p>
            <a:pPr lvl="1"/>
            <a:r>
              <a:rPr lang="en-US" noProof="0"/>
              <a:t>Second level</a:t>
            </a:r>
          </a:p>
          <a:p>
            <a:pPr lvl="0"/>
            <a:endParaRPr lang="en-US" noProof="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a:t>Click on symbol to add picture</a:t>
            </a:r>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a:t>Click to add title</a:t>
            </a:r>
            <a:endParaRPr lang="de-DE"/>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7" name="Bildplatzhalter 5"/>
          <p:cNvSpPr>
            <a:spLocks noGrp="1"/>
          </p:cNvSpPr>
          <p:nvPr>
            <p:ph type="pic" sz="quarter" idx="11" hasCustomPrompt="1"/>
          </p:nvPr>
        </p:nvSpPr>
        <p:spPr bwMode="gray">
          <a:xfrm>
            <a:off x="60948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3454183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a:t>Click to add title</a:t>
            </a:r>
            <a:endParaRPr lang="de-DE"/>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9" name="Bildplatzhalter 5"/>
          <p:cNvSpPr>
            <a:spLocks noGrp="1"/>
          </p:cNvSpPr>
          <p:nvPr>
            <p:ph type="pic" sz="quarter" idx="11" hasCustomPrompt="1"/>
          </p:nvPr>
        </p:nvSpPr>
        <p:spPr bwMode="gray">
          <a:xfrm>
            <a:off x="609480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0" name="Bildplatzhalter 4"/>
          <p:cNvSpPr>
            <a:spLocks noGrp="1"/>
          </p:cNvSpPr>
          <p:nvPr>
            <p:ph type="pic" sz="quarter" idx="12" hasCustomPrompt="1"/>
          </p:nvPr>
        </p:nvSpPr>
        <p:spPr bwMode="gray">
          <a:xfrm>
            <a:off x="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1" name="Bildplatzhalter 7"/>
          <p:cNvSpPr>
            <a:spLocks noGrp="1"/>
          </p:cNvSpPr>
          <p:nvPr>
            <p:ph type="pic" sz="quarter" idx="13" hasCustomPrompt="1"/>
          </p:nvPr>
        </p:nvSpPr>
        <p:spPr bwMode="gray">
          <a:xfrm>
            <a:off x="609480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3918144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a:t>Click to add title</a:t>
            </a:r>
            <a:endParaRPr lang="de-DE"/>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337136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a:t>Speaker Name</a:t>
            </a:r>
            <a:br>
              <a:rPr lang="de-DE"/>
            </a:br>
            <a:r>
              <a:rPr lang="de-DE"/>
              <a:t>Department</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2935438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gray">
          <a:xfrm>
            <a:off x="-1" y="0"/>
            <a:ext cx="12201600" cy="6856226"/>
          </a:xfrm>
          <a:prstGeom prst="rect">
            <a:avLst/>
          </a:prstGeom>
        </p:spPr>
        <p:txBody>
          <a:bodyPr/>
          <a:lstStyle>
            <a:lvl1pPr marL="0" indent="0">
              <a:buNone/>
              <a:defRPr>
                <a:solidFill>
                  <a:schemeClr val="bg1"/>
                </a:solidFill>
              </a:defRPr>
            </a:lvl1pPr>
          </a:lstStyle>
          <a:p>
            <a:r>
              <a:rPr lang="en-US" noProof="0"/>
              <a:t>Click on symbol to add v</a:t>
            </a:r>
            <a:r>
              <a:rPr lang="de-DE" err="1"/>
              <a:t>ideo</a:t>
            </a:r>
            <a:r>
              <a:rPr lang="de-DE"/>
              <a:t> in 16:9 </a:t>
            </a:r>
            <a:r>
              <a:rPr lang="de-DE" err="1"/>
              <a:t>format</a:t>
            </a:r>
            <a:endParaRPr lang="de-DE"/>
          </a:p>
        </p:txBody>
      </p:sp>
    </p:spTree>
    <p:extLst>
      <p:ext uri="{BB962C8B-B14F-4D97-AF65-F5344CB8AC3E}">
        <p14:creationId xmlns:p14="http://schemas.microsoft.com/office/powerpoint/2010/main" val="210518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a:t>Click on symbol to add diagram/chart</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2" name="Fußzeilenplatzhalter 1"/>
          <p:cNvSpPr>
            <a:spLocks noGrp="1"/>
          </p:cNvSpPr>
          <p:nvPr>
            <p:ph type="ftr" sz="quarter" idx="14"/>
          </p:nvPr>
        </p:nvSpPr>
        <p:spPr/>
        <p:txBody>
          <a:bodyPr/>
          <a:lstStyle/>
          <a:p>
            <a:endParaRPr lang="de-DE"/>
          </a:p>
        </p:txBody>
      </p:sp>
      <p:sp>
        <p:nvSpPr>
          <p:cNvPr id="3" name="Foliennummernplatzhalter 2"/>
          <p:cNvSpPr>
            <a:spLocks noGrp="1"/>
          </p:cNvSpPr>
          <p:nvPr>
            <p:ph type="sldNum" sz="quarter" idx="15"/>
          </p:nvPr>
        </p:nvSpPr>
        <p:spPr/>
        <p:txBody>
          <a:bodyPr/>
          <a:lstStyle/>
          <a:p>
            <a:fld id="{A930EF64-91C9-4EBD-82F9-3643AB15A28C}" type="slidenum">
              <a:rPr lang="de-DE" smtClean="0"/>
              <a:pPr/>
              <a:t>‹#›</a:t>
            </a:fld>
            <a:endParaRPr lang="de-DE"/>
          </a:p>
        </p:txBody>
      </p:sp>
    </p:spTree>
    <p:extLst>
      <p:ext uri="{BB962C8B-B14F-4D97-AF65-F5344CB8AC3E}">
        <p14:creationId xmlns:p14="http://schemas.microsoft.com/office/powerpoint/2010/main" val="3188575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a:t>Phone:	+49 5246 963-0  </a:t>
            </a:r>
          </a:p>
          <a:p>
            <a:pPr>
              <a:buFont typeface="Wingdings" panose="05000000000000000000" pitchFamily="2" charset="2"/>
              <a:buNone/>
            </a:pPr>
            <a:r>
              <a:rPr lang="en-US" altLang="de-DE" sz="1600"/>
              <a:t>Fax:	+49 5246 963-198</a:t>
            </a:r>
          </a:p>
          <a:p>
            <a:pPr>
              <a:buFont typeface="Wingdings" panose="05000000000000000000" pitchFamily="2" charset="2"/>
              <a:buNone/>
            </a:pPr>
            <a:r>
              <a:rPr lang="en-US" altLang="de-DE" sz="1600"/>
              <a:t>E-Mail:	info@beckhoff.com </a:t>
            </a:r>
          </a:p>
          <a:p>
            <a:pPr>
              <a:buFont typeface="Wingdings" panose="05000000000000000000" pitchFamily="2" charset="2"/>
              <a:buNone/>
            </a:pPr>
            <a:r>
              <a:rPr lang="en-US" altLang="de-DE" sz="1600"/>
              <a:t>Web:	www.beckhoff.com </a:t>
            </a:r>
            <a:r>
              <a:rPr lang="en-US" altLang="de-DE" sz="1600" b="1"/>
              <a:t> </a:t>
            </a:r>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a:t>© Beckhoff Automation GmbH &amp; Co. KG</a:t>
            </a:r>
            <a:endParaRPr lang="de-DE"/>
          </a:p>
          <a:p>
            <a:pPr lvl="0"/>
            <a:endParaRPr lang="en-US" altLang="de-DE"/>
          </a:p>
          <a:p>
            <a:pPr lvl="0"/>
            <a:r>
              <a:rPr lang="en-US" altLang="de-DE"/>
              <a:t>All images are protected by copyright. The use and transfer to third parties is not permitted.</a:t>
            </a:r>
          </a:p>
          <a:p>
            <a:pPr lvl="0"/>
            <a:endParaRPr lang="en-US" altLang="de-DE"/>
          </a:p>
          <a:p>
            <a:pPr lvl="0"/>
            <a:r>
              <a:rPr lang="en-US" altLang="de-DE"/>
              <a:t>Beckhoff</a:t>
            </a:r>
            <a:r>
              <a:rPr lang="en-US" altLang="de-DE" baseline="30000"/>
              <a:t>®</a:t>
            </a:r>
            <a:r>
              <a:rPr lang="en-US" altLang="de-DE"/>
              <a:t>, TwinCAT</a:t>
            </a:r>
            <a:r>
              <a:rPr lang="en-US" altLang="de-DE" baseline="30000"/>
              <a:t>®</a:t>
            </a:r>
            <a:r>
              <a:rPr lang="en-US" altLang="de-DE"/>
              <a:t>, EtherCAT</a:t>
            </a:r>
            <a:r>
              <a:rPr lang="en-US" altLang="de-DE" baseline="30000"/>
              <a:t>®</a:t>
            </a:r>
            <a:r>
              <a:rPr lang="en-US" altLang="de-DE"/>
              <a:t>, EtherCAT P</a:t>
            </a:r>
            <a:r>
              <a:rPr lang="en-US" altLang="de-DE" baseline="30000"/>
              <a:t>®</a:t>
            </a:r>
            <a:r>
              <a:rPr lang="en-US" altLang="de-DE"/>
              <a:t>, Safety over EtherCAT</a:t>
            </a:r>
            <a:r>
              <a:rPr lang="en-US" altLang="de-DE" baseline="30000"/>
              <a:t>®</a:t>
            </a:r>
            <a:r>
              <a:rPr lang="en-US" altLang="de-DE"/>
              <a:t>, </a:t>
            </a:r>
            <a:r>
              <a:rPr lang="en-US" altLang="de-DE" err="1"/>
              <a:t>TwinSAFE</a:t>
            </a:r>
            <a:r>
              <a:rPr lang="en-US" altLang="de-DE" baseline="30000"/>
              <a:t>®</a:t>
            </a:r>
            <a:r>
              <a:rPr lang="en-US" altLang="de-DE"/>
              <a:t>, XFC</a:t>
            </a:r>
            <a:r>
              <a:rPr lang="en-US" altLang="de-DE" baseline="30000"/>
              <a:t>®</a:t>
            </a:r>
            <a:r>
              <a:rPr lang="en-US" altLang="de-DE"/>
              <a:t> and XTS</a:t>
            </a:r>
            <a:r>
              <a:rPr lang="en-US" altLang="de-DE" baseline="30000"/>
              <a:t>®</a:t>
            </a:r>
            <a:r>
              <a:rPr lang="en-US" altLang="de-DE"/>
              <a:t> are registered trademarks of and licensed by Beckhoff Automation GmbH. Other designations used in this presentation may be trademarks whose use by third parties for their own purposes could violate the rights of the owners.</a:t>
            </a:r>
          </a:p>
          <a:p>
            <a:pPr lvl="0"/>
            <a:endParaRPr lang="en-US" altLang="de-DE"/>
          </a:p>
          <a:p>
            <a:pPr lvl="0"/>
            <a:r>
              <a:rPr lang="en-US" altLang="de-DE"/>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a:t>Beckhoff Automation GmbH &amp; Co. KG </a:t>
            </a:r>
            <a:br>
              <a:rPr lang="en-US" altLang="de-DE" sz="1600"/>
            </a:br>
            <a:r>
              <a:rPr lang="en-US" altLang="de-DE" sz="1600" b="0"/>
              <a:t>Headquarters </a:t>
            </a:r>
            <a:br>
              <a:rPr lang="en-US" altLang="de-DE" sz="1600" b="0"/>
            </a:br>
            <a:r>
              <a:rPr lang="en-US" altLang="de-DE" sz="1600" b="0"/>
              <a:t>Huelshorstweg 20 </a:t>
            </a:r>
            <a:br>
              <a:rPr lang="en-US" altLang="de-DE" sz="1600" b="0"/>
            </a:br>
            <a:r>
              <a:rPr lang="en-US" altLang="de-DE" sz="1600" b="0"/>
              <a:t>33415 Verl </a:t>
            </a:r>
            <a:br>
              <a:rPr lang="en-US" altLang="de-DE" sz="1600" b="0"/>
            </a:br>
            <a:r>
              <a:rPr lang="en-US" altLang="de-DE" sz="1600" b="0"/>
              <a:t>Germany </a:t>
            </a:r>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a:t>Contact</a:t>
            </a:r>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a:t>MM/YYYY</a:t>
            </a:r>
          </a:p>
        </p:txBody>
      </p:sp>
    </p:spTree>
    <p:extLst>
      <p:ext uri="{BB962C8B-B14F-4D97-AF65-F5344CB8AC3E}">
        <p14:creationId xmlns:p14="http://schemas.microsoft.com/office/powerpoint/2010/main" val="3851056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186655"/>
            <a:ext cx="10137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a:t>© Beckhoff Automation GmbH &amp; Co. KG</a:t>
            </a:r>
          </a:p>
          <a:p>
            <a:endParaRPr lang="de-DE" altLang="de-DE" sz="1200"/>
          </a:p>
          <a:p>
            <a:pPr>
              <a:buFont typeface="Wingdings" panose="05000000000000000000" pitchFamily="2" charset="2"/>
              <a:buNone/>
            </a:pPr>
            <a:r>
              <a:rPr lang="de-DE" altLang="de-DE" sz="1200"/>
              <a:t>Alle Bilder sind urheberrechtlich geschützt. Die Weitergabe und Nutzung durch Dritte ist nicht gestattet.</a:t>
            </a:r>
          </a:p>
          <a:p>
            <a:pPr>
              <a:buFont typeface="Wingdings" panose="05000000000000000000" pitchFamily="2" charset="2"/>
              <a:buNone/>
            </a:pPr>
            <a:endParaRPr lang="de-DE" altLang="de-DE" sz="1200"/>
          </a:p>
          <a:p>
            <a:pPr>
              <a:buFont typeface="Wingdings" panose="05000000000000000000" pitchFamily="2" charset="2"/>
              <a:buNone/>
            </a:pPr>
            <a:r>
              <a:rPr lang="de-DE" sz="1200"/>
              <a:t>Beckhoff</a:t>
            </a:r>
            <a:r>
              <a:rPr lang="de-DE" sz="1200" baseline="30000"/>
              <a:t>®</a:t>
            </a:r>
            <a:r>
              <a:rPr lang="de-DE" sz="1200"/>
              <a:t>, TwinCAT</a:t>
            </a:r>
            <a:r>
              <a:rPr lang="de-DE" sz="1200" baseline="30000"/>
              <a:t>®</a:t>
            </a:r>
            <a:r>
              <a:rPr lang="de-DE" sz="1200"/>
              <a:t>, EtherCAT</a:t>
            </a:r>
            <a:r>
              <a:rPr lang="de-DE" sz="1200" baseline="30000"/>
              <a:t>®</a:t>
            </a:r>
            <a:r>
              <a:rPr lang="de-DE" sz="1200"/>
              <a:t>, EtherCAT P</a:t>
            </a:r>
            <a:r>
              <a:rPr lang="de-DE" sz="1200" baseline="30000"/>
              <a:t>®</a:t>
            </a:r>
            <a:r>
              <a:rPr lang="de-DE" sz="1200"/>
              <a:t>, Safety over EtherCAT</a:t>
            </a:r>
            <a:r>
              <a:rPr lang="de-DE" sz="1200" baseline="30000"/>
              <a:t>®</a:t>
            </a:r>
            <a:r>
              <a:rPr lang="de-DE" sz="1200"/>
              <a:t>, TwinSAFE</a:t>
            </a:r>
            <a:r>
              <a:rPr lang="de-DE" sz="1200" baseline="30000"/>
              <a:t>®</a:t>
            </a:r>
            <a:r>
              <a:rPr lang="de-DE" sz="1200"/>
              <a:t>, XFC</a:t>
            </a:r>
            <a:r>
              <a:rPr lang="de-DE" sz="1200" baseline="30000"/>
              <a:t>®</a:t>
            </a:r>
            <a:r>
              <a:rPr lang="de-DE" sz="1200"/>
              <a:t> und XTS</a:t>
            </a:r>
            <a:r>
              <a:rPr lang="de-DE" sz="1200" baseline="30000"/>
              <a:t>®</a:t>
            </a:r>
            <a:r>
              <a:rPr lang="de-DE" sz="1200"/>
              <a:t> sind eingetragene und lizenzierte Marken der Beckhoff Automation GmbH. </a:t>
            </a:r>
            <a:r>
              <a:rPr lang="de-DE" altLang="de-DE" sz="1200"/>
              <a:t>Die Verwendung anderer in dieser Präsentation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a:p>
          <a:p>
            <a:pPr>
              <a:buFont typeface="Wingdings" panose="05000000000000000000" pitchFamily="2" charset="2"/>
              <a:buNone/>
            </a:pPr>
            <a:r>
              <a:rPr lang="de-DE" altLang="de-DE" sz="120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a:t>Telefon:	+49 5246 963-0  </a:t>
            </a:r>
          </a:p>
          <a:p>
            <a:pPr>
              <a:buFont typeface="Wingdings" panose="05000000000000000000" pitchFamily="2" charset="2"/>
              <a:buNone/>
            </a:pPr>
            <a:r>
              <a:rPr lang="de-DE" altLang="de-DE" sz="1600"/>
              <a:t>Fax:	+49 5246 963-198</a:t>
            </a:r>
          </a:p>
          <a:p>
            <a:pPr>
              <a:buFont typeface="Wingdings" panose="05000000000000000000" pitchFamily="2" charset="2"/>
              <a:buNone/>
            </a:pPr>
            <a:r>
              <a:rPr lang="de-DE" altLang="de-DE" sz="1600"/>
              <a:t>E-Mail:	info@beckhoff.de</a:t>
            </a:r>
          </a:p>
          <a:p>
            <a:pPr>
              <a:buFont typeface="Wingdings" panose="05000000000000000000" pitchFamily="2" charset="2"/>
              <a:buNone/>
            </a:pPr>
            <a:r>
              <a:rPr lang="de-DE" altLang="de-DE" sz="1600"/>
              <a:t>Web:	www.beckhoff.de</a:t>
            </a:r>
            <a:r>
              <a:rPr lang="de-DE" altLang="de-DE" sz="1600" b="1"/>
              <a:t> </a:t>
            </a:r>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a:t>Beckhoff Automation GmbH &amp; Co. KG </a:t>
            </a:r>
            <a:br>
              <a:rPr lang="en-US" altLang="de-DE" sz="1600"/>
            </a:br>
            <a:r>
              <a:rPr lang="de-DE" altLang="de-DE" sz="1600" b="0">
                <a:solidFill>
                  <a:srgbClr val="000000"/>
                </a:solidFill>
                <a:latin typeface="Arial"/>
                <a:cs typeface="+mn-cs"/>
              </a:rPr>
              <a:t>Unternehmenszentrale</a:t>
            </a:r>
          </a:p>
          <a:p>
            <a:pPr marL="0" lvl="0" indent="0">
              <a:spcBef>
                <a:spcPts val="0"/>
              </a:spcBef>
              <a:buNone/>
            </a:pPr>
            <a:r>
              <a:rPr lang="de-DE" altLang="de-DE" sz="1600" b="0">
                <a:solidFill>
                  <a:srgbClr val="000000"/>
                </a:solidFill>
                <a:latin typeface="Arial"/>
                <a:cs typeface="+mn-cs"/>
              </a:rPr>
              <a:t>Hülshorstweg 20</a:t>
            </a:r>
          </a:p>
          <a:p>
            <a:pPr marL="0" lvl="0" indent="0">
              <a:spcBef>
                <a:spcPts val="0"/>
              </a:spcBef>
              <a:buNone/>
            </a:pPr>
            <a:r>
              <a:rPr lang="de-DE" altLang="de-DE" sz="1600" b="0">
                <a:solidFill>
                  <a:srgbClr val="000000"/>
                </a:solidFill>
                <a:latin typeface="Arial"/>
                <a:cs typeface="+mn-cs"/>
              </a:rPr>
              <a:t>33415 Verl</a:t>
            </a:r>
          </a:p>
          <a:p>
            <a:pPr marL="0" lvl="0" indent="0">
              <a:spcBef>
                <a:spcPts val="0"/>
              </a:spcBef>
              <a:buNone/>
            </a:pPr>
            <a:r>
              <a:rPr lang="de-DE" altLang="de-DE" sz="1600" b="0">
                <a:solidFill>
                  <a:srgbClr val="000000"/>
                </a:solidFill>
                <a:latin typeface="Arial"/>
                <a:cs typeface="+mn-cs"/>
              </a:rPr>
              <a:t>Deutschland</a:t>
            </a:r>
          </a:p>
          <a:p>
            <a:pPr lvl="0"/>
            <a:endParaRPr lang="en-US" altLang="de-DE" sz="1600" b="0"/>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a:t>Kontakt </a:t>
            </a:r>
          </a:p>
        </p:txBody>
      </p:sp>
      <p:sp>
        <p:nvSpPr>
          <p:cNvPr id="8"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a:t>MM/YYYY</a:t>
            </a:r>
          </a:p>
        </p:txBody>
      </p:sp>
    </p:spTree>
    <p:extLst>
      <p:ext uri="{BB962C8B-B14F-4D97-AF65-F5344CB8AC3E}">
        <p14:creationId xmlns:p14="http://schemas.microsoft.com/office/powerpoint/2010/main" val="33859228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EC17FFD9-E190-4354-AF30-89800F8E4F3E}"/>
              </a:ext>
            </a:extLst>
          </p:cNvPr>
          <p:cNvSpPr>
            <a:spLocks noGrp="1"/>
          </p:cNvSpPr>
          <p:nvPr>
            <p:ph type="ftr" sz="quarter" idx="10"/>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B0FDDC2E-ABE4-429F-8CE9-38DD695422FD}"/>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4" name="Title">
            <a:extLst>
              <a:ext uri="{FF2B5EF4-FFF2-40B4-BE49-F238E27FC236}">
                <a16:creationId xmlns:a16="http://schemas.microsoft.com/office/drawing/2014/main" id="{9030D639-0DC9-4081-8A98-1A8F8593892C}"/>
              </a:ext>
            </a:extLst>
          </p:cNvPr>
          <p:cNvSpPr>
            <a:spLocks noGrp="1"/>
          </p:cNvSpPr>
          <p:nvPr>
            <p:ph type="title"/>
          </p:nvPr>
        </p:nvSpPr>
        <p:spPr/>
        <p:txBody>
          <a:bodyPr/>
          <a:lstStyle/>
          <a:p>
            <a:r>
              <a:rPr lang="de-DE" noProof="0"/>
              <a:t>Mastertitelformat bearbeiten</a:t>
            </a:r>
            <a:endParaRPr lang="en-US" noProof="0"/>
          </a:p>
        </p:txBody>
      </p:sp>
      <p:pic>
        <p:nvPicPr>
          <p:cNvPr id="6" name="Bildplatzhalter 4">
            <a:extLst>
              <a:ext uri="{FF2B5EF4-FFF2-40B4-BE49-F238E27FC236}">
                <a16:creationId xmlns:a16="http://schemas.microsoft.com/office/drawing/2014/main" id="{8D31A674-9DC6-4670-9A1A-2754DA6F827F}"/>
              </a:ext>
            </a:extLst>
          </p:cNvPr>
          <p:cNvPicPr>
            <a:picLocks noChangeAspect="1"/>
          </p:cNvPicPr>
          <p:nvPr userDrawn="1"/>
        </p:nvPicPr>
        <p:blipFill>
          <a:blip r:embed="rId2"/>
          <a:srcRect t="10" b="10"/>
          <a:stretch>
            <a:fillRect/>
          </a:stretch>
        </p:blipFill>
        <p:spPr bwMode="gray">
          <a:xfrm>
            <a:off x="0" y="1090613"/>
            <a:ext cx="12199938" cy="5767387"/>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A1007D3D-C5EC-4571-BE1C-06654C5B83FD}"/>
              </a:ext>
            </a:extLst>
          </p:cNvPr>
          <p:cNvSpPr>
            <a:spLocks noGrp="1"/>
          </p:cNvSpPr>
          <p:nvPr>
            <p:ph type="ftr" sz="quarter" idx="11"/>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4B4F1309-657C-418A-9A8B-219278A7A6FB}"/>
              </a:ext>
            </a:extLst>
          </p:cNvPr>
          <p:cNvSpPr>
            <a:spLocks noGrp="1"/>
          </p:cNvSpPr>
          <p:nvPr>
            <p:ph type="sldNum" sz="quarter" idx="12"/>
          </p:nvPr>
        </p:nvSpPr>
        <p:spPr/>
        <p:txBody>
          <a:bodyPr/>
          <a:lstStyle/>
          <a:p>
            <a:fld id="{A930EF64-91C9-4EBD-82F9-3643AB15A28C}" type="slidenum">
              <a:rPr lang="en-US" noProof="0" smtClean="0"/>
              <a:pPr/>
              <a:t>‹#›</a:t>
            </a:fld>
            <a:endParaRPr lang="en-US" noProof="0"/>
          </a:p>
        </p:txBody>
      </p:sp>
      <p:pic>
        <p:nvPicPr>
          <p:cNvPr id="7" name="Bildplatzhalter 4">
            <a:extLst>
              <a:ext uri="{FF2B5EF4-FFF2-40B4-BE49-F238E27FC236}">
                <a16:creationId xmlns:a16="http://schemas.microsoft.com/office/drawing/2014/main" id="{7F7E3B65-0AB7-4975-9B5F-2DC6FD749BC3}"/>
              </a:ext>
            </a:extLst>
          </p:cNvPr>
          <p:cNvPicPr>
            <a:picLocks noChangeAspect="1"/>
          </p:cNvPicPr>
          <p:nvPr userDrawn="1"/>
        </p:nvPicPr>
        <p:blipFill>
          <a:blip r:embed="rId2"/>
          <a:srcRect t="10" b="10"/>
          <a:stretch>
            <a:fillRect/>
          </a:stretch>
        </p:blipFill>
        <p:spPr bwMode="gray">
          <a:xfrm>
            <a:off x="0" y="1090613"/>
            <a:ext cx="12199938" cy="5767387"/>
          </a:xfrm>
          <a:prstGeom prst="rect">
            <a:avLst/>
          </a:prstGeom>
        </p:spPr>
      </p:pic>
      <p:sp>
        <p:nvSpPr>
          <p:cNvPr id="3" name="Text Placeholder">
            <a:extLst>
              <a:ext uri="{FF2B5EF4-FFF2-40B4-BE49-F238E27FC236}">
                <a16:creationId xmlns:a16="http://schemas.microsoft.com/office/drawing/2014/main" id="{BEB3C114-D938-41BB-B3A2-9312262D642E}"/>
              </a:ext>
            </a:extLst>
          </p:cNvPr>
          <p:cNvSpPr>
            <a:spLocks noGrp="1"/>
          </p:cNvSpPr>
          <p:nvPr>
            <p:ph type="body" sz="quarter" idx="10" hasCustomPrompt="1"/>
          </p:nvPr>
        </p:nvSpPr>
        <p:spPr>
          <a:xfrm>
            <a:off x="0" y="1089025"/>
            <a:ext cx="6098400" cy="5772150"/>
          </a:xfrm>
          <a:solidFill>
            <a:schemeClr val="bg1">
              <a:alpha val="75000"/>
            </a:schemeClr>
          </a:solidFill>
        </p:spPr>
        <p:txBody>
          <a:bodyPr/>
          <a:lstStyle>
            <a:lvl1pPr>
              <a:defRPr/>
            </a:lvl1pPr>
          </a:lstStyle>
          <a:p>
            <a:pPr lvl="0"/>
            <a:r>
              <a:rPr lang="en-US" noProof="0"/>
              <a:t>Speaker name </a:t>
            </a:r>
            <a:br>
              <a:rPr lang="en-US" noProof="0"/>
            </a:br>
            <a:r>
              <a:rPr lang="en-US" noProof="0"/>
              <a:t>Department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a:extLst>
              <a:ext uri="{FF2B5EF4-FFF2-40B4-BE49-F238E27FC236}">
                <a16:creationId xmlns:a16="http://schemas.microsoft.com/office/drawing/2014/main" id="{1BEF4B5F-8F3C-41F6-887A-1CA15C7A5BC9}"/>
              </a:ext>
            </a:extLst>
          </p:cNvPr>
          <p:cNvSpPr>
            <a:spLocks noGrp="1"/>
          </p:cNvSpPr>
          <p:nvPr>
            <p:ph type="title"/>
          </p:nvPr>
        </p:nvSpPr>
        <p:spPr/>
        <p:txBody>
          <a:bodyPr/>
          <a:lstStyle/>
          <a:p>
            <a:r>
              <a:rPr lang="de-DE" noProof="0"/>
              <a:t>Mastertitelformat bearbeiten</a:t>
            </a:r>
            <a:endParaRPr lang="en-US" noProof="0"/>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F4598583-8674-490B-B814-FBA89FE47BB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6CDA0863-F8FA-4A9D-A308-28CFF0D552B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342900" marR="0" lvl="0" indent="-34290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marL="0" indent="0">
              <a:buFont typeface="Arial" panose="020B0604020202020204" pitchFamily="34" charset="0"/>
              <a:buNone/>
              <a:defRPr lang="en-US" noProof="0" dirty="0"/>
            </a:lvl1pPr>
          </a:lstStyle>
          <a:p>
            <a:pPr lvl="0"/>
            <a:r>
              <a:rPr lang="en-US" noProof="0"/>
              <a:t>Click to add title</a:t>
            </a:r>
          </a:p>
        </p:txBody>
      </p:sp>
      <p:pic>
        <p:nvPicPr>
          <p:cNvPr id="8"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pic>
        <p:nvPicPr>
          <p:cNvPr id="10" name="Title Picture version 2">
            <a:extLst>
              <a:ext uri="{FF2B5EF4-FFF2-40B4-BE49-F238E27FC236}">
                <a16:creationId xmlns:a16="http://schemas.microsoft.com/office/drawing/2014/main" id="{DC54ACFE-5BF1-41ED-8695-26F17FF498C1}"/>
              </a:ext>
            </a:extLst>
          </p:cNvPr>
          <p:cNvPicPr>
            <a:picLocks noChangeAspect="1"/>
          </p:cNvPicPr>
          <p:nvPr userDrawn="1"/>
        </p:nvPicPr>
        <p:blipFill rotWithShape="1">
          <a:blip r:embed="rId3"/>
          <a:srcRect l="7934" r="7934"/>
          <a:stretch/>
        </p:blipFill>
        <p:spPr>
          <a:xfrm>
            <a:off x="6098400" y="0"/>
            <a:ext cx="6094475" cy="6858000"/>
          </a:xfrm>
          <a:prstGeom prst="rect">
            <a:avLst/>
          </a:prstGeom>
          <a:ln w="6350">
            <a:solidFill>
              <a:schemeClr val="bg1">
                <a:lumMod val="95000"/>
              </a:schemeClr>
            </a:solidFill>
            <a:miter lim="800000"/>
          </a:ln>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for Speaker – Version 3">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C4DB5B76-F41A-4B9A-92CC-7CBE8C6EF1E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871D1B19-4FC7-4864-9AAF-3307DBABF0D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pic>
        <p:nvPicPr>
          <p:cNvPr id="8"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pic>
        <p:nvPicPr>
          <p:cNvPr id="10" name="Title Picture version 2">
            <a:extLst>
              <a:ext uri="{FF2B5EF4-FFF2-40B4-BE49-F238E27FC236}">
                <a16:creationId xmlns:a16="http://schemas.microsoft.com/office/drawing/2014/main" id="{41FE4FCD-3091-4AF3-93F5-D428D9B9B6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8400" y="0"/>
            <a:ext cx="6094475" cy="6857999"/>
          </a:xfrm>
          <a:prstGeom prst="rect">
            <a:avLst/>
          </a:prstGeom>
          <a:ln w="6350">
            <a:solidFill>
              <a:schemeClr val="bg1">
                <a:lumMod val="95000"/>
              </a:schemeClr>
            </a:solidFill>
            <a:miter lim="800000"/>
          </a:ln>
        </p:spPr>
      </p:pic>
    </p:spTree>
    <p:extLst>
      <p:ext uri="{BB962C8B-B14F-4D97-AF65-F5344CB8AC3E}">
        <p14:creationId xmlns:p14="http://schemas.microsoft.com/office/powerpoint/2010/main" val="26520522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6" cy="6858000"/>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1A7223DA-1D3F-4531-BEC2-1CB60D927375}"/>
              </a:ext>
            </a:extLst>
          </p:cNvPr>
          <p:cNvSpPr>
            <a:spLocks noGrp="1"/>
          </p:cNvSpPr>
          <p:nvPr>
            <p:ph type="ftr" sz="quarter" idx="16"/>
          </p:nvPr>
        </p:nvSpPr>
        <p:spPr/>
        <p:txBody>
          <a:bodyPr/>
          <a:lstStyle/>
          <a:p>
            <a:r>
              <a:rPr lang="en-US" noProof="0"/>
              <a:t>Footer text</a:t>
            </a:r>
          </a:p>
        </p:txBody>
      </p:sp>
      <p:sp>
        <p:nvSpPr>
          <p:cNvPr id="9" name="Slide Number Placeholder">
            <a:extLst>
              <a:ext uri="{FF2B5EF4-FFF2-40B4-BE49-F238E27FC236}">
                <a16:creationId xmlns:a16="http://schemas.microsoft.com/office/drawing/2014/main" id="{22D552AE-634D-49AB-8A75-90A3811E881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5" name="Text Placeholder"/>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a:t>Click to add chapter (active chapter in bold)</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2" name="Title"/>
          <p:cNvSpPr>
            <a:spLocks noGrp="1"/>
          </p:cNvSpPr>
          <p:nvPr>
            <p:ph type="title" hasCustomPrompt="1"/>
          </p:nvPr>
        </p:nvSpPr>
        <p:spPr/>
        <p:txBody>
          <a:bodyPr/>
          <a:lstStyle/>
          <a:p>
            <a:r>
              <a:rPr lang="en-US" noProof="0"/>
              <a:t>Click to add contents</a:t>
            </a:r>
          </a:p>
        </p:txBody>
      </p:sp>
    </p:spTree>
    <p:extLst>
      <p:ext uri="{BB962C8B-B14F-4D97-AF65-F5344CB8AC3E}">
        <p14:creationId xmlns:p14="http://schemas.microsoft.com/office/powerpoint/2010/main" val="16510481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9F4DFDF0-0B44-48E7-B482-FA214B6813AE}"/>
              </a:ext>
            </a:extLst>
          </p:cNvPr>
          <p:cNvSpPr>
            <a:spLocks noGrp="1"/>
          </p:cNvSpPr>
          <p:nvPr>
            <p:ph type="ftr" sz="quarter" idx="16"/>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515C8023-6CA7-4538-BC5A-F44602780247}"/>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8" name="Text Placeholder"/>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527220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6484DE6C-01C4-4549-8868-BC91980DA1B8}"/>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47B61BDE-5EB2-439B-87EA-3291DABA7078}"/>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8136000" y="3981600"/>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8136000" y="1090799"/>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799"/>
            <a:ext cx="813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8"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99F85A85-2456-4567-AD94-8845D76D276C}"/>
              </a:ext>
            </a:extLst>
          </p:cNvPr>
          <p:cNvSpPr>
            <a:spLocks noGrp="1"/>
          </p:cNvSpPr>
          <p:nvPr>
            <p:ph type="ftr" sz="quarter" idx="16"/>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CDB31999-ACD1-4446-88FC-073D53B8E87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45138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5192BE08-D7FF-416E-BE68-DD5FA8DD6D56}"/>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27640755-13F0-423E-A8D5-986F786D5482}"/>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4321414"/>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5864130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88D676BE-C49F-4CF3-A83C-582B2EB62ECB}"/>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9757859A-C6FD-456E-AD04-51BA82F9F30A}"/>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799"/>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4" name="Title"/>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051853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0F761C-97E7-4B2C-A6DB-271C198DEA62}"/>
              </a:ext>
            </a:extLst>
          </p:cNvPr>
          <p:cNvSpPr>
            <a:spLocks noGrp="1"/>
          </p:cNvSpPr>
          <p:nvPr>
            <p:ph type="ftr" sz="quarter" idx="18"/>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C418DBE4-B032-4AE5-9085-D2385C26C94D}"/>
              </a:ext>
            </a:extLst>
          </p:cNvPr>
          <p:cNvSpPr>
            <a:spLocks noGrp="1"/>
          </p:cNvSpPr>
          <p:nvPr>
            <p:ph type="sldNum" sz="quarter" idx="19"/>
          </p:nvPr>
        </p:nvSpPr>
        <p:spPr/>
        <p:txBody>
          <a:bodyPr/>
          <a:lstStyle/>
          <a:p>
            <a:fld id="{A930EF64-91C9-4EBD-82F9-3643AB15A28C}" type="slidenum">
              <a:rPr lang="en-US" noProof="0" smtClean="0"/>
              <a:pPr/>
              <a:t>‹#›</a:t>
            </a:fld>
            <a:endParaRPr lang="en-US" noProof="0"/>
          </a:p>
        </p:txBody>
      </p:sp>
      <p:sp>
        <p:nvSpPr>
          <p:cNvPr id="10" name="Picture Placeholder 3"/>
          <p:cNvSpPr>
            <a:spLocks noGrp="1"/>
          </p:cNvSpPr>
          <p:nvPr>
            <p:ph type="pic" sz="quarter" idx="17" hasCustomPrompt="1"/>
          </p:nvPr>
        </p:nvSpPr>
        <p:spPr bwMode="gray">
          <a:xfrm>
            <a:off x="9151200" y="3981600"/>
            <a:ext cx="3045600" cy="28836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p:txBody>
      </p:sp>
      <p:sp>
        <p:nvSpPr>
          <p:cNvPr id="3" name="Picture Placeholder 2"/>
          <p:cNvSpPr>
            <a:spLocks noGrp="1"/>
          </p:cNvSpPr>
          <p:nvPr>
            <p:ph type="pic" sz="quarter" idx="16" hasCustomPrompt="1"/>
          </p:nvPr>
        </p:nvSpPr>
        <p:spPr bwMode="gray">
          <a:xfrm>
            <a:off x="6098400" y="3981600"/>
            <a:ext cx="3045600" cy="2883600"/>
          </a:xfr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78065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4221ECB-122E-407B-9764-357AD2433556}"/>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3209F383-5AD8-4BEC-863A-2D72A7D3951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6" name="Picture Placeholder 3">
            <a:extLst>
              <a:ext uri="{FF2B5EF4-FFF2-40B4-BE49-F238E27FC236}">
                <a16:creationId xmlns:a16="http://schemas.microsoft.com/office/drawing/2014/main" id="{B7155D95-8CF2-4871-9E93-C5776EC6AEFD}"/>
              </a:ext>
            </a:extLst>
          </p:cNvPr>
          <p:cNvSpPr>
            <a:spLocks noGrp="1"/>
          </p:cNvSpPr>
          <p:nvPr>
            <p:ph type="pic" sz="quarter" idx="22"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2">
            <a:extLst>
              <a:ext uri="{FF2B5EF4-FFF2-40B4-BE49-F238E27FC236}">
                <a16:creationId xmlns:a16="http://schemas.microsoft.com/office/drawing/2014/main" id="{6FFFBCA8-1957-4710-B7E3-26115B999CE2}"/>
              </a:ext>
            </a:extLst>
          </p:cNvPr>
          <p:cNvSpPr>
            <a:spLocks noGrp="1"/>
          </p:cNvSpPr>
          <p:nvPr>
            <p:ph type="pic" sz="quarter" idx="18"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a:extLst>
              <a:ext uri="{FF2B5EF4-FFF2-40B4-BE49-F238E27FC236}">
                <a16:creationId xmlns:a16="http://schemas.microsoft.com/office/drawing/2014/main" id="{E6E47F99-2029-4182-9703-E617B8F0F221}"/>
              </a:ext>
            </a:extLst>
          </p:cNvPr>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6" name="Text Placeholder"/>
          <p:cNvSpPr>
            <a:spLocks noGrp="1"/>
          </p:cNvSpPr>
          <p:nvPr>
            <p:ph type="body" sz="quarter" idx="15" hasCustomPrompt="1"/>
          </p:nvPr>
        </p:nvSpPr>
        <p:spPr bwMode="gray">
          <a:xfrm>
            <a:off x="1" y="1090800"/>
            <a:ext cx="81360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0"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7351559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E53EAF44-3DBF-4702-A59C-62B56C67E84C}"/>
              </a:ext>
            </a:extLst>
          </p:cNvPr>
          <p:cNvSpPr>
            <a:spLocks noGrp="1"/>
          </p:cNvSpPr>
          <p:nvPr>
            <p:ph type="ftr" sz="quarter" idx="15"/>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71EA1DDB-97CD-49FA-ADFD-D8BE9D94A264}"/>
              </a:ext>
            </a:extLst>
          </p:cNvPr>
          <p:cNvSpPr>
            <a:spLocks noGrp="1"/>
          </p:cNvSpPr>
          <p:nvPr>
            <p:ph type="sldNum" sz="quarter" idx="16"/>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3CF061-CE3B-477C-BF53-46C74855204B}"/>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4033E844-A321-496B-BCE0-305FF3755D7E}"/>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a:t>Click to edit text</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a:t>Click to add contents</a:t>
            </a:r>
            <a:endParaRPr lang="de-DE"/>
          </a:p>
        </p:txBody>
      </p:sp>
      <p:sp>
        <p:nvSpPr>
          <p:cNvPr id="3" name="Fußzeilenplatzhalter 2"/>
          <p:cNvSpPr>
            <a:spLocks noGrp="1"/>
          </p:cNvSpPr>
          <p:nvPr>
            <p:ph type="ftr" sz="quarter" idx="10"/>
          </p:nvPr>
        </p:nvSpPr>
        <p:spPr bwMode="gray"/>
        <p:txBody>
          <a:bodyPr/>
          <a:lstStyle/>
          <a:p>
            <a:endParaRPr lang="de-DE"/>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a:t>
            </a:fld>
            <a:endParaRPr lang="de-DE"/>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a:t>Click to add chapter (active chapter in bold)</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Tree>
    <p:extLst>
      <p:ext uri="{BB962C8B-B14F-4D97-AF65-F5344CB8AC3E}">
        <p14:creationId xmlns:p14="http://schemas.microsoft.com/office/powerpoint/2010/main" val="16510481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A0D634CA-AF9C-4B0E-B84B-2BE960996021}"/>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C2FED48F-6577-44F0-BAAE-6D7A8C662C25}"/>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0" name="Picture Placeholder 1"/>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5" name="Picture Placeholder 4"/>
          <p:cNvSpPr>
            <a:spLocks noGrp="1"/>
          </p:cNvSpPr>
          <p:nvPr>
            <p:ph type="pic" sz="quarter" idx="16" hasCustomPrompt="1"/>
          </p:nvPr>
        </p:nvSpPr>
        <p:spPr bwMode="gray">
          <a:xfrm>
            <a:off x="101736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8" name="Picture Placeholder 3"/>
          <p:cNvSpPr>
            <a:spLocks noGrp="1"/>
          </p:cNvSpPr>
          <p:nvPr>
            <p:ph type="pic" sz="quarter" idx="17" hasCustomPrompt="1"/>
          </p:nvPr>
        </p:nvSpPr>
        <p:spPr bwMode="gray">
          <a:xfrm>
            <a:off x="81360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Picture Placeholder 2"/>
          <p:cNvSpPr>
            <a:spLocks noGrp="1"/>
          </p:cNvSpPr>
          <p:nvPr>
            <p:ph type="pic" sz="quarter" idx="18" hasCustomPrompt="1"/>
          </p:nvPr>
        </p:nvSpPr>
        <p:spPr bwMode="gray">
          <a:xfrm>
            <a:off x="60984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vl2pPr marL="360362" indent="0">
              <a:buNone/>
              <a:defRPr/>
            </a:lvl2pPr>
          </a:lstStyle>
          <a:p>
            <a:pPr lvl="0"/>
            <a:r>
              <a:rPr lang="en-US" noProof="0"/>
              <a:t>Click to edit text </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3838844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82A5F8D-3649-45B4-8E98-726A38D577FF}"/>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F10BE100-9EF6-469D-B237-64DA3A3E339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1" name="Text Placeholder"/>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en-US" noProof="0"/>
              <a:t>Click here to edit source</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13" name="Picture Placeholder"/>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a:t>Click on symbol to add picture</a:t>
            </a:r>
          </a:p>
        </p:txBody>
      </p:sp>
      <p:sp>
        <p:nvSpPr>
          <p:cNvPr id="2" name="Footer Placeholder">
            <a:extLst>
              <a:ext uri="{FF2B5EF4-FFF2-40B4-BE49-F238E27FC236}">
                <a16:creationId xmlns:a16="http://schemas.microsoft.com/office/drawing/2014/main" id="{63CA297C-D9EC-49EA-B20C-E781D32F0224}"/>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BFB16F39-1614-43D4-8F87-1F37EB349457}"/>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6" name="Text Placeholder"/>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a:t>Click to add text</a:t>
            </a:r>
          </a:p>
          <a:p>
            <a:pPr lvl="1"/>
            <a:r>
              <a:rPr lang="en-US" noProof="0"/>
              <a:t>Second level</a:t>
            </a:r>
          </a:p>
          <a:p>
            <a:pPr lvl="0"/>
            <a:endParaRPr lang="en-US" noProof="0"/>
          </a:p>
        </p:txBody>
      </p:sp>
      <p:sp>
        <p:nvSpPr>
          <p:cNvPr id="5" name="Title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AF9FEAD5-3A95-43C7-B7DB-35A714945450}"/>
              </a:ext>
            </a:extLst>
          </p:cNvPr>
          <p:cNvSpPr>
            <a:spLocks noGrp="1"/>
          </p:cNvSpPr>
          <p:nvPr>
            <p:ph type="ftr" sz="quarter" idx="12"/>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2CCCD6F8-28B9-4BC0-A6CF-1354A6BBF0EA}"/>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Picture Placeholder 2"/>
          <p:cNvSpPr>
            <a:spLocks noGrp="1"/>
          </p:cNvSpPr>
          <p:nvPr>
            <p:ph type="pic" sz="quarter" idx="11"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5" name="Picture Placeholder 1"/>
          <p:cNvSpPr>
            <a:spLocks noGrp="1"/>
          </p:cNvSpPr>
          <p:nvPr>
            <p:ph type="pic" sz="quarter" idx="10" hasCustomPrompt="1"/>
          </p:nvPr>
        </p:nvSpPr>
        <p:spPr bwMode="gray">
          <a:xfrm>
            <a:off x="-72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4541835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9209FD55-FA07-444B-A15E-1DF999425FDD}"/>
              </a:ext>
            </a:extLst>
          </p:cNvPr>
          <p:cNvSpPr>
            <a:spLocks noGrp="1"/>
          </p:cNvSpPr>
          <p:nvPr>
            <p:ph type="ftr" sz="quarter" idx="14"/>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A3C92518-CBDC-4A28-AD37-4D9787D4DC5E}"/>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11" name="Picture Placeholder 4"/>
          <p:cNvSpPr>
            <a:spLocks noGrp="1"/>
          </p:cNvSpPr>
          <p:nvPr>
            <p:ph type="pic" sz="quarter" idx="13"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0" name="Picture Placeholder 3"/>
          <p:cNvSpPr>
            <a:spLocks noGrp="1"/>
          </p:cNvSpPr>
          <p:nvPr>
            <p:ph type="pic" sz="quarter" idx="12" hasCustomPrompt="1"/>
          </p:nvPr>
        </p:nvSpPr>
        <p:spPr bwMode="gray">
          <a:xfrm>
            <a:off x="-72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9" name="Picture Placeholder 2"/>
          <p:cNvSpPr>
            <a:spLocks noGrp="1"/>
          </p:cNvSpPr>
          <p:nvPr>
            <p:ph type="pic" sz="quarter" idx="11"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7" name="Picture Placeholder 1"/>
          <p:cNvSpPr>
            <a:spLocks noGrp="1"/>
          </p:cNvSpPr>
          <p:nvPr>
            <p:ph type="pic" sz="quarter" idx="10" hasCustomPrompt="1"/>
          </p:nvPr>
        </p:nvSpPr>
        <p:spPr bwMode="gray">
          <a:xfrm>
            <a:off x="-72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9181446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010A4CBC-CA71-4748-BD7B-CA5DBB0A480A}"/>
              </a:ext>
            </a:extLst>
          </p:cNvPr>
          <p:cNvSpPr>
            <a:spLocks noGrp="1"/>
          </p:cNvSpPr>
          <p:nvPr>
            <p:ph type="ftr" sz="quarter" idx="16"/>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B9452A79-03F3-4ADC-BA22-73980563DB6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6"/>
          <p:cNvSpPr>
            <a:spLocks noGrp="1"/>
          </p:cNvSpPr>
          <p:nvPr>
            <p:ph type="pic" sz="quarter" idx="15" hasCustomPrompt="1"/>
          </p:nvPr>
        </p:nvSpPr>
        <p:spPr bwMode="gray">
          <a:xfrm>
            <a:off x="81360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5"/>
          <p:cNvSpPr>
            <a:spLocks noGrp="1"/>
          </p:cNvSpPr>
          <p:nvPr>
            <p:ph type="pic" sz="quarter" idx="14" hasCustomPrompt="1"/>
          </p:nvPr>
        </p:nvSpPr>
        <p:spPr bwMode="gray">
          <a:xfrm>
            <a:off x="4063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4"/>
          <p:cNvSpPr>
            <a:spLocks noGrp="1"/>
          </p:cNvSpPr>
          <p:nvPr>
            <p:ph type="pic" sz="quarter" idx="13" hasCustomPrompt="1"/>
          </p:nvPr>
        </p:nvSpPr>
        <p:spPr bwMode="gray">
          <a:xfrm>
            <a:off x="-7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1" name="Picture Placeholder 3"/>
          <p:cNvSpPr>
            <a:spLocks noGrp="1"/>
          </p:cNvSpPr>
          <p:nvPr>
            <p:ph type="pic" sz="quarter" idx="12" hasCustomPrompt="1"/>
          </p:nvPr>
        </p:nvSpPr>
        <p:spPr bwMode="gray">
          <a:xfrm>
            <a:off x="81360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p:cNvSpPr>
            <a:spLocks noGrp="1"/>
          </p:cNvSpPr>
          <p:nvPr>
            <p:ph type="pic" sz="quarter" idx="10" hasCustomPrompt="1"/>
          </p:nvPr>
        </p:nvSpPr>
        <p:spPr bwMode="gray">
          <a:xfrm>
            <a:off x="-7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3713630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B7F431F-6C16-4EAF-9D55-96329CEFBE38}"/>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BE701F0-2D10-4EB7-BFE4-BEEC39397E9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20" name="Picture Placeholder 9"/>
          <p:cNvSpPr>
            <a:spLocks noGrp="1"/>
          </p:cNvSpPr>
          <p:nvPr>
            <p:ph type="pic" sz="quarter" idx="18"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9" name="Picture Placeholder 8"/>
          <p:cNvSpPr>
            <a:spLocks noGrp="1"/>
          </p:cNvSpPr>
          <p:nvPr>
            <p:ph type="pic" sz="quarter" idx="17" hasCustomPrompt="1"/>
          </p:nvPr>
        </p:nvSpPr>
        <p:spPr bwMode="gray">
          <a:xfrm>
            <a:off x="40644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8" name="Picture Placeholder 7"/>
          <p:cNvSpPr>
            <a:spLocks noGrp="1"/>
          </p:cNvSpPr>
          <p:nvPr>
            <p:ph type="pic" sz="quarter" idx="16" hasCustomPrompt="1"/>
          </p:nvPr>
        </p:nvSpPr>
        <p:spPr bwMode="gray">
          <a:xfrm>
            <a:off x="-72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7" name="Picture Placeholder 6"/>
          <p:cNvSpPr>
            <a:spLocks noGrp="1"/>
          </p:cNvSpPr>
          <p:nvPr>
            <p:ph type="pic" sz="quarter" idx="15"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6" name="Picture Placeholder 5"/>
          <p:cNvSpPr>
            <a:spLocks noGrp="1"/>
          </p:cNvSpPr>
          <p:nvPr>
            <p:ph type="pic" sz="quarter" idx="14" hasCustomPrompt="1"/>
          </p:nvPr>
        </p:nvSpPr>
        <p:spPr bwMode="gray">
          <a:xfrm>
            <a:off x="4064400" y="30204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5" name="Picture Placeholder 4"/>
          <p:cNvSpPr>
            <a:spLocks noGrp="1"/>
          </p:cNvSpPr>
          <p:nvPr>
            <p:ph type="pic" sz="quarter" idx="13" hasCustomPrompt="1"/>
          </p:nvPr>
        </p:nvSpPr>
        <p:spPr bwMode="gray">
          <a:xfrm>
            <a:off x="-72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3"/>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4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p:cNvSpPr>
            <a:spLocks noGrp="1"/>
          </p:cNvSpPr>
          <p:nvPr>
            <p:ph type="pic" sz="quarter" idx="10" hasCustomPrompt="1"/>
          </p:nvPr>
        </p:nvSpPr>
        <p:spPr bwMode="gray">
          <a:xfrm>
            <a:off x="-72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9354380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Black"/>
          <p:cNvSpPr/>
          <p:nvPr userDrawn="1"/>
        </p:nvSpPr>
        <p:spPr bwMode="ltGray">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a:solidFill>
                <a:schemeClr val="bg1"/>
              </a:solidFill>
              <a:latin typeface="Arial" pitchFamily="34" charset="0"/>
              <a:cs typeface="Arial" pitchFamily="34" charset="0"/>
            </a:endParaRPr>
          </a:p>
        </p:txBody>
      </p:sp>
      <p:sp>
        <p:nvSpPr>
          <p:cNvPr id="4" name="Footer Placeholder">
            <a:extLst>
              <a:ext uri="{FF2B5EF4-FFF2-40B4-BE49-F238E27FC236}">
                <a16:creationId xmlns:a16="http://schemas.microsoft.com/office/drawing/2014/main" id="{22B7274A-E314-4ED9-80AF-92D22D8B8AB2}"/>
              </a:ext>
            </a:extLst>
          </p:cNvPr>
          <p:cNvSpPr>
            <a:spLocks noGrp="1"/>
          </p:cNvSpPr>
          <p:nvPr>
            <p:ph type="ftr" sz="quarter" idx="18"/>
          </p:nvPr>
        </p:nvSpPr>
        <p:spPr/>
        <p:txBody>
          <a:bodyPr/>
          <a:lstStyle/>
          <a:p>
            <a:r>
              <a:rPr lang="en-US"/>
              <a:t>Footer text</a:t>
            </a:r>
          </a:p>
        </p:txBody>
      </p:sp>
      <p:sp>
        <p:nvSpPr>
          <p:cNvPr id="5" name="Slide Number Placeholder">
            <a:extLst>
              <a:ext uri="{FF2B5EF4-FFF2-40B4-BE49-F238E27FC236}">
                <a16:creationId xmlns:a16="http://schemas.microsoft.com/office/drawing/2014/main" id="{BC03AE38-4298-4D83-888D-DAB5D4938648}"/>
              </a:ext>
            </a:extLst>
          </p:cNvPr>
          <p:cNvSpPr>
            <a:spLocks noGrp="1"/>
          </p:cNvSpPr>
          <p:nvPr>
            <p:ph type="sldNum" sz="quarter" idx="19"/>
          </p:nvPr>
        </p:nvSpPr>
        <p:spPr/>
        <p:txBody>
          <a:bodyPr/>
          <a:lstStyle/>
          <a:p>
            <a:fld id="{A930EF64-91C9-4EBD-82F9-3643AB15A28C}" type="slidenum">
              <a:rPr lang="en-US" smtClean="0"/>
              <a:pPr/>
              <a:t>‹#›</a:t>
            </a:fld>
            <a:endParaRPr lang="en-US"/>
          </a:p>
        </p:txBody>
      </p:sp>
      <p:sp>
        <p:nvSpPr>
          <p:cNvPr id="3" name="Media Placeholder"/>
          <p:cNvSpPr>
            <a:spLocks noGrp="1"/>
          </p:cNvSpPr>
          <p:nvPr>
            <p:ph type="media" sz="quarter" idx="17" hasCustomPrompt="1"/>
          </p:nvPr>
        </p:nvSpPr>
        <p:spPr bwMode="white">
          <a:xfrm>
            <a:off x="-1" y="0"/>
            <a:ext cx="12193200" cy="6856226"/>
          </a:xfrm>
          <a:prstGeom prst="rect">
            <a:avLst/>
          </a:prstGeom>
        </p:spPr>
        <p:txBody>
          <a:bodyPr/>
          <a:lstStyle>
            <a:lvl1pPr marL="0" indent="0">
              <a:buNone/>
              <a:defRPr>
                <a:solidFill>
                  <a:schemeClr val="bg1"/>
                </a:solidFill>
              </a:defRPr>
            </a:lvl1pPr>
          </a:lstStyle>
          <a:p>
            <a:r>
              <a:rPr lang="en-US" noProof="0"/>
              <a:t>Click on symbol to add v</a:t>
            </a:r>
            <a:r>
              <a:rPr lang="en-US" err="1"/>
              <a:t>ideo</a:t>
            </a:r>
            <a:r>
              <a:rPr lang="en-US"/>
              <a:t> in 16:9 </a:t>
            </a:r>
            <a:r>
              <a:rPr lang="en-US" err="1"/>
              <a:t>format</a:t>
            </a:r>
            <a:endParaRPr lang="en-US"/>
          </a:p>
        </p:txBody>
      </p:sp>
    </p:spTree>
    <p:extLst>
      <p:ext uri="{BB962C8B-B14F-4D97-AF65-F5344CB8AC3E}">
        <p14:creationId xmlns:p14="http://schemas.microsoft.com/office/powerpoint/2010/main" val="2105187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6D1787AB-6D34-4497-8839-CEB0A1A22779}"/>
              </a:ext>
            </a:extLst>
          </p:cNvPr>
          <p:cNvSpPr>
            <a:spLocks noGrp="1"/>
          </p:cNvSpPr>
          <p:nvPr>
            <p:ph type="ftr" sz="quarter" idx="14"/>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A3BAD292-9C8A-4178-A096-3F282FE0B149}"/>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9" name="Chart Placeholder"/>
          <p:cNvSpPr>
            <a:spLocks noGrp="1"/>
          </p:cNvSpPr>
          <p:nvPr>
            <p:ph type="chart" sz="quarter" idx="13" hasCustomPrompt="1"/>
          </p:nvPr>
        </p:nvSpPr>
        <p:spPr bwMode="gray">
          <a:xfrm>
            <a:off x="335361" y="1484313"/>
            <a:ext cx="11521279" cy="4969529"/>
          </a:xfrm>
          <a:prstGeom prst="rect">
            <a:avLst/>
          </a:prstGeom>
          <a:ln>
            <a:noFill/>
            <a:miter lim="800000"/>
          </a:ln>
        </p:spPr>
        <p:txBody>
          <a:bodyPr lIns="90000" tIns="0"/>
          <a:lstStyle>
            <a:lvl1pPr marL="0" indent="0">
              <a:buFont typeface="Wingdings" panose="05000000000000000000" pitchFamily="2" charset="2"/>
              <a:buNone/>
              <a:defRPr/>
            </a:lvl1pPr>
          </a:lstStyle>
          <a:p>
            <a:r>
              <a:rPr lang="en-US" noProof="0"/>
              <a:t>Click on symbol to add diagram/chart</a:t>
            </a:r>
          </a:p>
        </p:txBody>
      </p:sp>
      <p:sp>
        <p:nvSpPr>
          <p:cNvPr id="2" name="Title">
            <a:extLst>
              <a:ext uri="{FF2B5EF4-FFF2-40B4-BE49-F238E27FC236}">
                <a16:creationId xmlns:a16="http://schemas.microsoft.com/office/drawing/2014/main" id="{4875A038-76B6-4E5E-9461-7B75B0E9323F}"/>
              </a:ext>
            </a:extLst>
          </p:cNvPr>
          <p:cNvSpPr>
            <a:spLocks noGrp="1"/>
          </p:cNvSpPr>
          <p:nvPr>
            <p:ph type="title" hasCustomPrompt="1"/>
          </p:nvPr>
        </p:nvSpPr>
        <p:spPr/>
        <p:txBody>
          <a:bodyPr/>
          <a:lstStyle>
            <a:lvl1pPr>
              <a:defRPr/>
            </a:lvl1pPr>
          </a:lstStyle>
          <a:p>
            <a:r>
              <a:rPr lang="en-US" noProof="0"/>
              <a:t>Click to add title</a:t>
            </a:r>
          </a:p>
        </p:txBody>
      </p:sp>
    </p:spTree>
    <p:extLst>
      <p:ext uri="{BB962C8B-B14F-4D97-AF65-F5344CB8AC3E}">
        <p14:creationId xmlns:p14="http://schemas.microsoft.com/office/powerpoint/2010/main" val="31885754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40FB082D-0528-4AB0-982F-BB0D654F93F6}"/>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263F52BA-04FF-44FB-AFBA-C472EAF2E03C}"/>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5" name="Table Placeholder">
            <a:extLst>
              <a:ext uri="{FF2B5EF4-FFF2-40B4-BE49-F238E27FC236}">
                <a16:creationId xmlns:a16="http://schemas.microsoft.com/office/drawing/2014/main" id="{67524011-23C3-4303-A154-1A435121F38C}"/>
              </a:ext>
            </a:extLst>
          </p:cNvPr>
          <p:cNvSpPr>
            <a:spLocks noGrp="1"/>
          </p:cNvSpPr>
          <p:nvPr>
            <p:ph type="tbl" sz="quarter" idx="16" hasCustomPrompt="1"/>
          </p:nvPr>
        </p:nvSpPr>
        <p:spPr>
          <a:xfrm>
            <a:off x="0" y="1108800"/>
            <a:ext cx="12200400" cy="5752800"/>
          </a:xfrm>
        </p:spPr>
        <p:txBody>
          <a:bodyPr/>
          <a:lstStyle>
            <a:lvl1pPr marL="0" indent="0">
              <a:buNone/>
              <a:defRPr/>
            </a:lvl1pPr>
          </a:lstStyle>
          <a:p>
            <a:r>
              <a:rPr lang="en-US" noProof="0"/>
              <a:t>Click on symbol to add table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672224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5272207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5A31BCFD-B5A1-4766-A91D-D6AB6DEFC7FA}"/>
              </a:ext>
            </a:extLst>
          </p:cNvPr>
          <p:cNvSpPr>
            <a:spLocks noGrp="1"/>
          </p:cNvSpPr>
          <p:nvPr>
            <p:ph type="ftr" sz="quarter" idx="10"/>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8802804A-C19E-4598-9CFA-5291C52C80E1}"/>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0FABAA2E-4E9A-4460-887B-63388ECCD83C}"/>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272A250-950F-4B10-8016-B1DD44A8958C}"/>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a:t>© Beckhoff Automation GmbH &amp; Co. KG</a:t>
            </a:r>
          </a:p>
          <a:p>
            <a:pPr lvl="0"/>
            <a:endParaRPr lang="en-US" altLang="en-US" noProof="0"/>
          </a:p>
          <a:p>
            <a:pPr lvl="0"/>
            <a:r>
              <a:rPr lang="en-US" altLang="en-US" noProof="0"/>
              <a:t>All images are protected by copyright. The use and transfer to third parties is not permitted.</a:t>
            </a:r>
          </a:p>
          <a:p>
            <a:pPr lvl="0"/>
            <a:endParaRPr lang="en-US" altLang="en-US" noProof="0"/>
          </a:p>
          <a:p>
            <a:pPr lvl="0"/>
            <a:r>
              <a:rPr lang="en-US" altLang="en-US" noProof="0"/>
              <a:t>Beckhoff</a:t>
            </a:r>
            <a:r>
              <a:rPr lang="en-US" altLang="en-US" baseline="30000" noProof="0"/>
              <a:t>®</a:t>
            </a:r>
            <a:r>
              <a:rPr lang="en-US" altLang="en-US" noProof="0"/>
              <a:t>, </a:t>
            </a:r>
            <a:r>
              <a:rPr lang="en-US" altLang="en-US" noProof="0" err="1"/>
              <a:t>TwinCAT</a:t>
            </a:r>
            <a:r>
              <a:rPr lang="en-US" altLang="en-US" baseline="30000" noProof="0"/>
              <a:t>®</a:t>
            </a:r>
            <a:r>
              <a:rPr lang="en-US" altLang="en-US" noProof="0"/>
              <a:t>, </a:t>
            </a:r>
            <a:r>
              <a:rPr lang="en-US" altLang="en-US" noProof="0" err="1"/>
              <a:t>TwinCAT</a:t>
            </a:r>
            <a:r>
              <a:rPr lang="en-US" altLang="en-US" noProof="0"/>
              <a:t>/BSD</a:t>
            </a:r>
            <a:r>
              <a:rPr lang="en-US" altLang="en-US" baseline="30000" noProof="0"/>
              <a:t>®</a:t>
            </a:r>
            <a:r>
              <a:rPr lang="en-US" altLang="en-US" noProof="0"/>
              <a:t>, TC/BSD</a:t>
            </a:r>
            <a:r>
              <a:rPr lang="en-US" altLang="en-US" baseline="30000" noProof="0"/>
              <a:t>®</a:t>
            </a:r>
            <a:r>
              <a:rPr lang="en-US" altLang="en-US" noProof="0"/>
              <a:t>, </a:t>
            </a:r>
            <a:r>
              <a:rPr lang="en-US" altLang="en-US" noProof="0" err="1"/>
              <a:t>EtherCAT</a:t>
            </a:r>
            <a:r>
              <a:rPr lang="en-US" altLang="en-US" baseline="30000" noProof="0"/>
              <a:t>®</a:t>
            </a:r>
            <a:r>
              <a:rPr lang="en-US" altLang="en-US" noProof="0"/>
              <a:t>, </a:t>
            </a:r>
            <a:r>
              <a:rPr lang="en-US" altLang="en-US" noProof="0" err="1"/>
              <a:t>EtherCAT</a:t>
            </a:r>
            <a:r>
              <a:rPr lang="en-US" altLang="en-US" noProof="0"/>
              <a:t> G</a:t>
            </a:r>
            <a:r>
              <a:rPr lang="en-US" altLang="en-US" baseline="30000" noProof="0"/>
              <a:t>®</a:t>
            </a:r>
            <a:r>
              <a:rPr lang="en-US" altLang="en-US" noProof="0"/>
              <a:t>, </a:t>
            </a:r>
            <a:r>
              <a:rPr lang="en-US" altLang="en-US" noProof="0" err="1"/>
              <a:t>EtherCAT</a:t>
            </a:r>
            <a:r>
              <a:rPr lang="en-US" altLang="en-US" noProof="0"/>
              <a:t> G10</a:t>
            </a:r>
            <a:r>
              <a:rPr lang="en-US" altLang="en-US" baseline="30000" noProof="0"/>
              <a:t>®</a:t>
            </a:r>
            <a:r>
              <a:rPr lang="en-US" altLang="en-US" noProof="0"/>
              <a:t>, </a:t>
            </a:r>
            <a:r>
              <a:rPr lang="en-US" altLang="en-US" noProof="0" err="1"/>
              <a:t>EtherCAT</a:t>
            </a:r>
            <a:r>
              <a:rPr lang="en-US" altLang="en-US" noProof="0"/>
              <a:t> P</a:t>
            </a:r>
            <a:r>
              <a:rPr lang="en-US" altLang="en-US" baseline="30000" noProof="0"/>
              <a:t>®</a:t>
            </a:r>
            <a:r>
              <a:rPr lang="en-US" altLang="en-US" noProof="0"/>
              <a:t>, Safety over </a:t>
            </a:r>
            <a:r>
              <a:rPr lang="en-US" altLang="en-US" noProof="0" err="1"/>
              <a:t>EtherCAT</a:t>
            </a:r>
            <a:r>
              <a:rPr lang="en-US" altLang="en-US" baseline="30000" noProof="0"/>
              <a:t>®</a:t>
            </a:r>
            <a:r>
              <a:rPr lang="en-US" altLang="en-US" noProof="0"/>
              <a:t>, </a:t>
            </a:r>
            <a:r>
              <a:rPr lang="en-US" altLang="en-US" noProof="0" err="1"/>
              <a:t>TwinSAFE</a:t>
            </a:r>
            <a:r>
              <a:rPr lang="en-US" altLang="en-US" baseline="30000" noProof="0"/>
              <a:t>®</a:t>
            </a:r>
            <a:r>
              <a:rPr lang="en-US" altLang="en-US" noProof="0"/>
              <a:t>, XFC</a:t>
            </a:r>
            <a:r>
              <a:rPr lang="en-US" altLang="en-US" baseline="30000" noProof="0"/>
              <a:t>®</a:t>
            </a:r>
            <a:r>
              <a:rPr lang="en-US" altLang="en-US" noProof="0"/>
              <a:t>, XTS</a:t>
            </a:r>
            <a:r>
              <a:rPr lang="en-US" altLang="en-US" baseline="30000" noProof="0"/>
              <a:t>®</a:t>
            </a:r>
            <a:r>
              <a:rPr lang="en-US" altLang="en-US" noProof="0"/>
              <a:t> and </a:t>
            </a:r>
            <a:r>
              <a:rPr lang="en-US" altLang="en-US" noProof="0" err="1"/>
              <a:t>XPlanar</a:t>
            </a:r>
            <a:r>
              <a:rPr lang="en-US" altLang="en-US" baseline="30000" noProof="0"/>
              <a:t>®</a:t>
            </a:r>
            <a:r>
              <a:rPr lang="en-US" altLang="en-US" noProof="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a:p>
          <a:p>
            <a:pPr lvl="0"/>
            <a:r>
              <a:rPr lang="en-US" altLang="en-US" noProof="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2" name="Date Placeholder"/>
          <p:cNvSpPr>
            <a:spLocks noGrp="1"/>
          </p:cNvSpPr>
          <p:nvPr>
            <p:ph type="body" sz="quarter" idx="11" hasCustomPrompt="1"/>
          </p:nvPr>
        </p:nvSpPr>
        <p:spPr>
          <a:xfrm>
            <a:off x="3255495"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en-US" sz="1600" noProof="0"/>
              <a:t>Phone:	+49 5246 963-0  </a:t>
            </a:r>
          </a:p>
          <a:p>
            <a:pPr>
              <a:buFont typeface="Wingdings" panose="05000000000000000000" pitchFamily="2" charset="2"/>
              <a:buNone/>
            </a:pPr>
            <a:r>
              <a:rPr lang="en-US" altLang="en-US" sz="1600" noProof="0"/>
              <a:t>E-mail:	info@beckhoff.com </a:t>
            </a:r>
          </a:p>
          <a:p>
            <a:pPr>
              <a:buFont typeface="Wingdings" panose="05000000000000000000" pitchFamily="2" charset="2"/>
              <a:buNone/>
            </a:pPr>
            <a:r>
              <a:rPr lang="en-US" altLang="en-US" sz="1600" noProof="0"/>
              <a:t>Web:	www.beckhoff.com </a:t>
            </a:r>
            <a:r>
              <a:rPr lang="en-US" altLang="en-US" sz="1600" b="1" noProof="0"/>
              <a:t> </a:t>
            </a:r>
          </a:p>
        </p:txBody>
      </p:sp>
      <p:sp>
        <p:nvSpPr>
          <p:cNvPr id="9" name="Address"/>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en-US" sz="1600" noProof="0"/>
              <a:t>Beckhoff Automation GmbH &amp; Co. KG </a:t>
            </a:r>
            <a:br>
              <a:rPr lang="en-US" altLang="en-US" sz="1600" noProof="0"/>
            </a:br>
            <a:r>
              <a:rPr lang="en-US" altLang="en-US" sz="1600" b="0" noProof="0"/>
              <a:t>Headquarters </a:t>
            </a:r>
            <a:br>
              <a:rPr lang="en-US" altLang="en-US" sz="1600" b="0" noProof="0"/>
            </a:br>
            <a:r>
              <a:rPr lang="en-US" altLang="en-US" sz="1600" b="0" noProof="0"/>
              <a:t>Huelshorstweg 20 </a:t>
            </a:r>
            <a:br>
              <a:rPr lang="en-US" altLang="en-US" sz="1600" b="0" noProof="0"/>
            </a:br>
            <a:r>
              <a:rPr lang="en-US" altLang="en-US" sz="1600" b="0" noProof="0"/>
              <a:t>33415 Verl </a:t>
            </a:r>
            <a:br>
              <a:rPr lang="en-US" altLang="en-US" sz="1600" b="0" noProof="0"/>
            </a:br>
            <a:r>
              <a:rPr lang="en-US" altLang="en-US" sz="1600" b="0" noProof="0"/>
              <a:t>Germany </a:t>
            </a:r>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defPPr>
              <a:defRPr lang="en-US"/>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a:t>Contact</a:t>
            </a:r>
          </a:p>
        </p:txBody>
      </p:sp>
    </p:spTree>
    <p:extLst>
      <p:ext uri="{BB962C8B-B14F-4D97-AF65-F5344CB8AC3E}">
        <p14:creationId xmlns:p14="http://schemas.microsoft.com/office/powerpoint/2010/main" val="38510568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001989"/>
            <a:ext cx="10137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de-DE" sz="1200" noProof="0">
                <a:latin typeface="+mj-lt"/>
              </a:rPr>
              <a:t>© Beckhoff Automation GmbH &amp; Co. KG</a:t>
            </a:r>
          </a:p>
          <a:p>
            <a:endParaRPr lang="de-DE" altLang="de-DE" sz="1200" noProof="0">
              <a:latin typeface="+mj-lt"/>
            </a:endParaRPr>
          </a:p>
          <a:p>
            <a:pPr>
              <a:buFont typeface="Wingdings" panose="05000000000000000000" pitchFamily="2" charset="2"/>
              <a:buNone/>
            </a:pPr>
            <a:r>
              <a:rPr lang="de-DE" altLang="de-DE" sz="1200" noProof="0">
                <a:latin typeface="+mj-lt"/>
              </a:rPr>
              <a:t>Alle Bilder sind urheberrechtlich geschützt. Die Weitergabe und Nutzung durch Dritte ist nicht gestattet.</a:t>
            </a:r>
          </a:p>
          <a:p>
            <a:pPr>
              <a:buFont typeface="Wingdings" panose="05000000000000000000" pitchFamily="2" charset="2"/>
              <a:buNone/>
            </a:pPr>
            <a:endParaRPr lang="de-DE" altLang="de-DE" sz="1200" noProof="0">
              <a:latin typeface="+mj-lt"/>
            </a:endParaRPr>
          </a:p>
          <a:p>
            <a:pPr>
              <a:buFont typeface="Wingdings" panose="05000000000000000000" pitchFamily="2" charset="2"/>
              <a:buNone/>
            </a:pPr>
            <a:r>
              <a:rPr lang="de-DE" sz="1200" b="0" i="0">
                <a:solidFill>
                  <a:srgbClr val="111111"/>
                </a:solidFill>
                <a:effectLst/>
                <a:latin typeface="+mj-lt"/>
              </a:rPr>
              <a:t>Beckhoff</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TwinCAT</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TwinCAT</a:t>
            </a:r>
            <a:r>
              <a:rPr lang="de-DE" sz="1200" b="0" i="0">
                <a:solidFill>
                  <a:srgbClr val="111111"/>
                </a:solidFill>
                <a:effectLst/>
                <a:latin typeface="+mj-lt"/>
              </a:rPr>
              <a:t>/BSD</a:t>
            </a:r>
            <a:r>
              <a:rPr lang="de-DE" sz="1200" b="0" i="0" baseline="30000">
                <a:solidFill>
                  <a:srgbClr val="111111"/>
                </a:solidFill>
                <a:effectLst/>
                <a:latin typeface="+mj-lt"/>
              </a:rPr>
              <a:t>®</a:t>
            </a:r>
            <a:r>
              <a:rPr lang="de-DE" sz="1200" b="0" i="0">
                <a:solidFill>
                  <a:srgbClr val="111111"/>
                </a:solidFill>
                <a:effectLst/>
                <a:latin typeface="+mj-lt"/>
              </a:rPr>
              <a:t>, TC/BSD</a:t>
            </a:r>
            <a:r>
              <a:rPr lang="de-DE" sz="1200" b="0" i="0" baseline="30000">
                <a:solidFill>
                  <a:srgbClr val="111111"/>
                </a:solidFill>
                <a:effectLst/>
                <a:latin typeface="+mj-lt"/>
              </a:rPr>
              <a:t>®</a:t>
            </a:r>
            <a:r>
              <a:rPr lang="de-DE" sz="1200" b="0" i="0">
                <a:solidFill>
                  <a:srgbClr val="111111"/>
                </a:solidFill>
                <a:effectLst/>
                <a:latin typeface="+mj-lt"/>
              </a:rPr>
              <a:t>, EtherCAT</a:t>
            </a:r>
            <a:r>
              <a:rPr lang="de-DE" sz="1200" b="0" i="0" baseline="30000">
                <a:solidFill>
                  <a:srgbClr val="111111"/>
                </a:solidFill>
                <a:effectLst/>
                <a:latin typeface="+mj-lt"/>
              </a:rPr>
              <a:t>®</a:t>
            </a:r>
            <a:r>
              <a:rPr lang="de-DE" sz="1200" b="0" i="0">
                <a:solidFill>
                  <a:srgbClr val="111111"/>
                </a:solidFill>
                <a:effectLst/>
                <a:latin typeface="+mj-lt"/>
              </a:rPr>
              <a:t>, EtherCAT G</a:t>
            </a:r>
            <a:r>
              <a:rPr lang="de-DE" sz="1200" b="0" i="0" baseline="30000">
                <a:solidFill>
                  <a:srgbClr val="111111"/>
                </a:solidFill>
                <a:effectLst/>
                <a:latin typeface="+mj-lt"/>
              </a:rPr>
              <a:t>®</a:t>
            </a:r>
            <a:r>
              <a:rPr lang="de-DE" sz="1200" b="0" i="0">
                <a:solidFill>
                  <a:srgbClr val="111111"/>
                </a:solidFill>
                <a:effectLst/>
                <a:latin typeface="+mj-lt"/>
              </a:rPr>
              <a:t>, EtherCAT G10</a:t>
            </a:r>
            <a:r>
              <a:rPr lang="de-DE" sz="1200" b="0" i="0" baseline="30000">
                <a:solidFill>
                  <a:srgbClr val="111111"/>
                </a:solidFill>
                <a:effectLst/>
                <a:latin typeface="+mj-lt"/>
              </a:rPr>
              <a:t>®</a:t>
            </a:r>
            <a:r>
              <a:rPr lang="de-DE" sz="1200" b="0" i="0">
                <a:solidFill>
                  <a:srgbClr val="111111"/>
                </a:solidFill>
                <a:effectLst/>
                <a:latin typeface="+mj-lt"/>
              </a:rPr>
              <a:t>, EtherCAT P</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Safety</a:t>
            </a:r>
            <a:r>
              <a:rPr lang="de-DE" sz="1200" b="0" i="0">
                <a:solidFill>
                  <a:srgbClr val="111111"/>
                </a:solidFill>
                <a:effectLst/>
                <a:latin typeface="+mj-lt"/>
              </a:rPr>
              <a:t> </a:t>
            </a:r>
            <a:r>
              <a:rPr lang="de-DE" sz="1200" b="0" i="0" err="1">
                <a:solidFill>
                  <a:srgbClr val="111111"/>
                </a:solidFill>
                <a:effectLst/>
                <a:latin typeface="+mj-lt"/>
              </a:rPr>
              <a:t>over</a:t>
            </a:r>
            <a:r>
              <a:rPr lang="de-DE" sz="1200" b="0" i="0">
                <a:solidFill>
                  <a:srgbClr val="111111"/>
                </a:solidFill>
                <a:effectLst/>
                <a:latin typeface="+mj-lt"/>
              </a:rPr>
              <a:t> EtherCAT</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TwinSAFE</a:t>
            </a:r>
            <a:r>
              <a:rPr lang="de-DE" sz="1200" b="0" i="0" baseline="30000">
                <a:solidFill>
                  <a:srgbClr val="111111"/>
                </a:solidFill>
                <a:effectLst/>
                <a:latin typeface="+mj-lt"/>
              </a:rPr>
              <a:t>®</a:t>
            </a:r>
            <a:r>
              <a:rPr lang="de-DE" sz="1200" b="0" i="0">
                <a:solidFill>
                  <a:srgbClr val="111111"/>
                </a:solidFill>
                <a:effectLst/>
                <a:latin typeface="+mj-lt"/>
              </a:rPr>
              <a:t>, XFC</a:t>
            </a:r>
            <a:r>
              <a:rPr lang="de-DE" sz="1200" b="0" i="0" baseline="30000">
                <a:solidFill>
                  <a:srgbClr val="111111"/>
                </a:solidFill>
                <a:effectLst/>
                <a:latin typeface="+mj-lt"/>
              </a:rPr>
              <a:t>®</a:t>
            </a:r>
            <a:r>
              <a:rPr lang="de-DE" sz="1200" b="0" i="0">
                <a:solidFill>
                  <a:srgbClr val="111111"/>
                </a:solidFill>
                <a:effectLst/>
                <a:latin typeface="+mj-lt"/>
              </a:rPr>
              <a:t>, XTS</a:t>
            </a:r>
            <a:r>
              <a:rPr lang="de-DE" sz="1200" b="0" i="0" baseline="30000">
                <a:solidFill>
                  <a:srgbClr val="111111"/>
                </a:solidFill>
                <a:effectLst/>
                <a:latin typeface="+mj-lt"/>
              </a:rPr>
              <a:t>®</a:t>
            </a:r>
            <a:r>
              <a:rPr lang="de-DE" sz="1200" b="0" i="0">
                <a:solidFill>
                  <a:srgbClr val="111111"/>
                </a:solidFill>
                <a:effectLst/>
                <a:latin typeface="+mj-lt"/>
              </a:rPr>
              <a:t> und </a:t>
            </a:r>
            <a:r>
              <a:rPr lang="de-DE" sz="1200" b="0" i="0" err="1">
                <a:solidFill>
                  <a:srgbClr val="111111"/>
                </a:solidFill>
                <a:effectLst/>
                <a:latin typeface="+mj-lt"/>
              </a:rPr>
              <a:t>XPlanar</a:t>
            </a:r>
            <a:r>
              <a:rPr lang="de-DE" sz="1200" b="0" i="0" baseline="30000">
                <a:solidFill>
                  <a:srgbClr val="111111"/>
                </a:solidFill>
                <a:effectLst/>
                <a:latin typeface="+mj-lt"/>
              </a:rPr>
              <a:t>®</a:t>
            </a:r>
            <a:r>
              <a:rPr lang="de-DE" sz="1200" b="0" i="0">
                <a:solidFill>
                  <a:srgbClr val="111111"/>
                </a:solidFill>
                <a:effectLst/>
                <a:latin typeface="+mj-lt"/>
              </a:rPr>
              <a:t> sind eingetragene und lizenzierte Marken der Beckhoff Automation GmbH.  Die Verwendung anderer in dieser Dokumentation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noProof="0">
              <a:latin typeface="+mj-lt"/>
            </a:endParaRPr>
          </a:p>
          <a:p>
            <a:pPr>
              <a:buFont typeface="Wingdings" panose="05000000000000000000" pitchFamily="2" charset="2"/>
              <a:buNone/>
            </a:pPr>
            <a:r>
              <a:rPr lang="de-DE" altLang="de-DE" sz="1200" noProof="0">
                <a:latin typeface="+mj-lt"/>
              </a:rPr>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8" name="Date Placeholder"/>
          <p:cNvSpPr>
            <a:spLocks noGrp="1"/>
          </p:cNvSpPr>
          <p:nvPr>
            <p:ph type="body" sz="quarter" idx="11" hasCustomPrompt="1"/>
          </p:nvPr>
        </p:nvSpPr>
        <p:spPr>
          <a:xfrm>
            <a:off x="3255495" y="4022394"/>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noProof="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noProof="0"/>
              <a:t>Telefon:	+49 5246 963-0  </a:t>
            </a:r>
          </a:p>
          <a:p>
            <a:pPr>
              <a:buFont typeface="Wingdings" panose="05000000000000000000" pitchFamily="2" charset="2"/>
              <a:buNone/>
            </a:pPr>
            <a:r>
              <a:rPr lang="de-DE" altLang="de-DE" sz="1600" noProof="0"/>
              <a:t>E-Mail:	info@beckhoff.de</a:t>
            </a:r>
          </a:p>
          <a:p>
            <a:pPr>
              <a:buFont typeface="Wingdings" panose="05000000000000000000" pitchFamily="2" charset="2"/>
              <a:buNone/>
            </a:pPr>
            <a:r>
              <a:rPr lang="de-DE" altLang="de-DE" sz="1600" noProof="0"/>
              <a:t>Web:	www.beckhoff.de</a:t>
            </a:r>
            <a:r>
              <a:rPr lang="de-DE" altLang="de-DE" sz="1600" b="1" noProof="0"/>
              <a:t> </a:t>
            </a:r>
          </a:p>
        </p:txBody>
      </p:sp>
      <p:sp>
        <p:nvSpPr>
          <p:cNvPr id="9" name="Address"/>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de-DE" altLang="de-DE" sz="1600" noProof="0"/>
              <a:t>Beckhoff Automation GmbH &amp; Co. KG </a:t>
            </a:r>
            <a:br>
              <a:rPr lang="de-DE" altLang="de-DE" sz="1600" noProof="0"/>
            </a:br>
            <a:r>
              <a:rPr lang="de-DE" altLang="de-DE" sz="1600" b="0" noProof="0">
                <a:solidFill>
                  <a:srgbClr val="000000"/>
                </a:solidFill>
                <a:latin typeface="Arial"/>
                <a:cs typeface="+mn-cs"/>
              </a:rPr>
              <a:t>Unternehmenszentrale</a:t>
            </a:r>
          </a:p>
          <a:p>
            <a:pPr marL="0" lvl="0" indent="0">
              <a:spcBef>
                <a:spcPts val="0"/>
              </a:spcBef>
              <a:buNone/>
            </a:pPr>
            <a:r>
              <a:rPr lang="de-DE" altLang="de-DE" sz="1600" b="0" noProof="0">
                <a:solidFill>
                  <a:srgbClr val="000000"/>
                </a:solidFill>
                <a:latin typeface="Arial"/>
                <a:cs typeface="+mn-cs"/>
              </a:rPr>
              <a:t>Hülshorstweg 20</a:t>
            </a:r>
          </a:p>
          <a:p>
            <a:pPr marL="0" lvl="0" indent="0">
              <a:spcBef>
                <a:spcPts val="0"/>
              </a:spcBef>
              <a:buNone/>
            </a:pPr>
            <a:r>
              <a:rPr lang="de-DE" altLang="de-DE" sz="1600" b="0" noProof="0">
                <a:solidFill>
                  <a:srgbClr val="000000"/>
                </a:solidFill>
                <a:latin typeface="Arial"/>
                <a:cs typeface="+mn-cs"/>
              </a:rPr>
              <a:t>33415 Verl</a:t>
            </a:r>
          </a:p>
          <a:p>
            <a:pPr marL="0" lvl="0" indent="0">
              <a:spcBef>
                <a:spcPts val="0"/>
              </a:spcBef>
              <a:buNone/>
            </a:pPr>
            <a:r>
              <a:rPr lang="de-DE" altLang="de-DE" sz="1600" b="0" noProof="0">
                <a:solidFill>
                  <a:srgbClr val="000000"/>
                </a:solidFill>
                <a:latin typeface="Arial"/>
                <a:cs typeface="+mn-cs"/>
              </a:rPr>
              <a:t>Deutschland</a:t>
            </a:r>
          </a:p>
          <a:p>
            <a:pPr lvl="0"/>
            <a:endParaRPr lang="de-DE" altLang="de-DE" sz="1600" b="0" noProof="0"/>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noProof="0"/>
              <a:t>Kontakt </a:t>
            </a:r>
          </a:p>
        </p:txBody>
      </p:sp>
    </p:spTree>
    <p:extLst>
      <p:ext uri="{BB962C8B-B14F-4D97-AF65-F5344CB8AC3E}">
        <p14:creationId xmlns:p14="http://schemas.microsoft.com/office/powerpoint/2010/main" val="33859228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 Country-specific">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13" name="Legal Notes">
            <a:extLst>
              <a:ext uri="{FF2B5EF4-FFF2-40B4-BE49-F238E27FC236}">
                <a16:creationId xmlns:a16="http://schemas.microsoft.com/office/drawing/2014/main" id="{FB0F8624-008F-47A1-8364-BC96B920ADA6}"/>
              </a:ext>
            </a:extLst>
          </p:cNvPr>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a:t>© Beckhoff Automation </a:t>
            </a:r>
          </a:p>
          <a:p>
            <a:pPr lvl="0"/>
            <a:endParaRPr lang="en-US" altLang="en-US" noProof="0"/>
          </a:p>
          <a:p>
            <a:pPr lvl="0"/>
            <a:r>
              <a:rPr lang="en-US" altLang="en-US" noProof="0"/>
              <a:t>All images are protected by copyright. The use and transfer to third parties is not permitted.</a:t>
            </a:r>
          </a:p>
          <a:p>
            <a:pPr lvl="0"/>
            <a:endParaRPr lang="en-US" altLang="en-US" noProof="0"/>
          </a:p>
          <a:p>
            <a:pPr lvl="0"/>
            <a:r>
              <a:rPr lang="en-US" altLang="en-US" noProof="0"/>
              <a:t>Beckhoff</a:t>
            </a:r>
            <a:r>
              <a:rPr lang="en-US" altLang="en-US" baseline="30000" noProof="0"/>
              <a:t>®</a:t>
            </a:r>
            <a:r>
              <a:rPr lang="en-US" altLang="en-US" noProof="0"/>
              <a:t>, </a:t>
            </a:r>
            <a:r>
              <a:rPr lang="en-US" altLang="en-US" noProof="0" err="1"/>
              <a:t>TwinCAT</a:t>
            </a:r>
            <a:r>
              <a:rPr lang="en-US" altLang="en-US" baseline="30000" noProof="0"/>
              <a:t>®</a:t>
            </a:r>
            <a:r>
              <a:rPr lang="en-US" altLang="en-US" noProof="0"/>
              <a:t>, </a:t>
            </a:r>
            <a:r>
              <a:rPr lang="en-US" altLang="en-US" noProof="0" err="1"/>
              <a:t>TwinCAT</a:t>
            </a:r>
            <a:r>
              <a:rPr lang="en-US" altLang="en-US" noProof="0"/>
              <a:t>/BSD</a:t>
            </a:r>
            <a:r>
              <a:rPr lang="en-US" altLang="en-US" baseline="30000" noProof="0"/>
              <a:t>®</a:t>
            </a:r>
            <a:r>
              <a:rPr lang="en-US" altLang="en-US" noProof="0"/>
              <a:t>, TC/BSD</a:t>
            </a:r>
            <a:r>
              <a:rPr lang="en-US" altLang="en-US" baseline="30000" noProof="0"/>
              <a:t>®</a:t>
            </a:r>
            <a:r>
              <a:rPr lang="en-US" altLang="en-US" noProof="0"/>
              <a:t>, </a:t>
            </a:r>
            <a:r>
              <a:rPr lang="en-US" altLang="en-US" noProof="0" err="1"/>
              <a:t>EtherCAT</a:t>
            </a:r>
            <a:r>
              <a:rPr lang="en-US" altLang="en-US" baseline="30000" noProof="0"/>
              <a:t>®</a:t>
            </a:r>
            <a:r>
              <a:rPr lang="en-US" altLang="en-US" noProof="0"/>
              <a:t>, </a:t>
            </a:r>
            <a:r>
              <a:rPr lang="en-US" altLang="en-US" noProof="0" err="1"/>
              <a:t>EtherCAT</a:t>
            </a:r>
            <a:r>
              <a:rPr lang="en-US" altLang="en-US" noProof="0"/>
              <a:t> G</a:t>
            </a:r>
            <a:r>
              <a:rPr lang="en-US" altLang="en-US" baseline="30000" noProof="0"/>
              <a:t>®</a:t>
            </a:r>
            <a:r>
              <a:rPr lang="en-US" altLang="en-US" noProof="0"/>
              <a:t>, </a:t>
            </a:r>
            <a:r>
              <a:rPr lang="en-US" altLang="en-US" noProof="0" err="1"/>
              <a:t>EtherCAT</a:t>
            </a:r>
            <a:r>
              <a:rPr lang="en-US" altLang="en-US" noProof="0"/>
              <a:t> G10</a:t>
            </a:r>
            <a:r>
              <a:rPr lang="en-US" altLang="en-US" baseline="30000" noProof="0"/>
              <a:t>®</a:t>
            </a:r>
            <a:r>
              <a:rPr lang="en-US" altLang="en-US" noProof="0"/>
              <a:t>, </a:t>
            </a:r>
            <a:r>
              <a:rPr lang="en-US" altLang="en-US" noProof="0" err="1"/>
              <a:t>EtherCAT</a:t>
            </a:r>
            <a:r>
              <a:rPr lang="en-US" altLang="en-US" noProof="0"/>
              <a:t> P</a:t>
            </a:r>
            <a:r>
              <a:rPr lang="en-US" altLang="en-US" baseline="30000" noProof="0"/>
              <a:t>®</a:t>
            </a:r>
            <a:r>
              <a:rPr lang="en-US" altLang="en-US" noProof="0"/>
              <a:t>, Safety over </a:t>
            </a:r>
            <a:r>
              <a:rPr lang="en-US" altLang="en-US" noProof="0" err="1"/>
              <a:t>EtherCAT</a:t>
            </a:r>
            <a:r>
              <a:rPr lang="en-US" altLang="en-US" baseline="30000" noProof="0"/>
              <a:t>®</a:t>
            </a:r>
            <a:r>
              <a:rPr lang="en-US" altLang="en-US" noProof="0"/>
              <a:t>, </a:t>
            </a:r>
            <a:r>
              <a:rPr lang="en-US" altLang="en-US" noProof="0" err="1"/>
              <a:t>TwinSAFE</a:t>
            </a:r>
            <a:r>
              <a:rPr lang="en-US" altLang="en-US" baseline="30000" noProof="0"/>
              <a:t>®</a:t>
            </a:r>
            <a:r>
              <a:rPr lang="en-US" altLang="en-US" noProof="0"/>
              <a:t>, XFC</a:t>
            </a:r>
            <a:r>
              <a:rPr lang="en-US" altLang="en-US" baseline="30000" noProof="0"/>
              <a:t>®</a:t>
            </a:r>
            <a:r>
              <a:rPr lang="en-US" altLang="en-US" noProof="0"/>
              <a:t>, XTS</a:t>
            </a:r>
            <a:r>
              <a:rPr lang="en-US" altLang="en-US" baseline="30000" noProof="0"/>
              <a:t>®</a:t>
            </a:r>
            <a:r>
              <a:rPr lang="en-US" altLang="en-US" noProof="0"/>
              <a:t> and </a:t>
            </a:r>
            <a:r>
              <a:rPr lang="en-US" altLang="en-US" noProof="0" err="1"/>
              <a:t>XPlanar</a:t>
            </a:r>
            <a:r>
              <a:rPr lang="en-US" altLang="en-US" baseline="30000" noProof="0"/>
              <a:t>®</a:t>
            </a:r>
            <a:r>
              <a:rPr lang="en-US" altLang="en-US" noProof="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a:p>
          <a:p>
            <a:pPr lvl="0"/>
            <a:r>
              <a:rPr lang="en-US" altLang="en-US" noProof="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4" name="Date Placeholder">
            <a:extLst>
              <a:ext uri="{FF2B5EF4-FFF2-40B4-BE49-F238E27FC236}">
                <a16:creationId xmlns:a16="http://schemas.microsoft.com/office/drawing/2014/main" id="{D58367F0-49D0-49AE-B9D1-CF63427C3E5A}"/>
              </a:ext>
            </a:extLst>
          </p:cNvPr>
          <p:cNvSpPr>
            <a:spLocks noGrp="1"/>
          </p:cNvSpPr>
          <p:nvPr>
            <p:ph type="body" sz="quarter" idx="11" hasCustomPrompt="1"/>
          </p:nvPr>
        </p:nvSpPr>
        <p:spPr>
          <a:xfrm>
            <a:off x="2040500"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a:t>MM/YYYY</a:t>
            </a:r>
          </a:p>
        </p:txBody>
      </p:sp>
      <p:sp>
        <p:nvSpPr>
          <p:cNvPr id="27" name="Phone, Mail, Web Placeholder">
            <a:extLst>
              <a:ext uri="{FF2B5EF4-FFF2-40B4-BE49-F238E27FC236}">
                <a16:creationId xmlns:a16="http://schemas.microsoft.com/office/drawing/2014/main" id="{CD68DB35-B7DC-45D7-8D3B-4237236AEDB1}"/>
              </a:ext>
            </a:extLst>
          </p:cNvPr>
          <p:cNvSpPr>
            <a:spLocks noGrp="1"/>
          </p:cNvSpPr>
          <p:nvPr>
            <p:ph type="body" sz="quarter" idx="16" hasCustomPrompt="1"/>
          </p:nvPr>
        </p:nvSpPr>
        <p:spPr>
          <a:xfrm>
            <a:off x="6096001" y="1090800"/>
            <a:ext cx="4052711" cy="1873250"/>
          </a:xfrm>
        </p:spPr>
        <p:txBody>
          <a:bodyPr lIns="90000" tIns="432000"/>
          <a:lstStyle>
            <a:lvl1pPr marL="0" indent="0">
              <a:spcBef>
                <a:spcPts val="0"/>
              </a:spcBef>
              <a:buNone/>
              <a:tabLst>
                <a:tab pos="896400" algn="l"/>
              </a:tabLst>
              <a:defRPr sz="1600"/>
            </a:lvl1pPr>
            <a:lvl2pPr>
              <a:spcBef>
                <a:spcPts val="0"/>
              </a:spcBef>
              <a:tabLst>
                <a:tab pos="914400" algn="l"/>
              </a:tabLst>
              <a:defRPr sz="1600"/>
            </a:lvl2pPr>
            <a:lvl3pPr>
              <a:spcBef>
                <a:spcPts val="0"/>
              </a:spcBef>
              <a:tabLst>
                <a:tab pos="914400" algn="l"/>
              </a:tabLst>
              <a:defRPr sz="1600"/>
            </a:lvl3pPr>
            <a:lvl4pPr>
              <a:spcBef>
                <a:spcPts val="0"/>
              </a:spcBef>
              <a:tabLst>
                <a:tab pos="914400" algn="l"/>
              </a:tabLst>
              <a:defRPr sz="1600"/>
            </a:lvl4pPr>
            <a:lvl5pPr>
              <a:spcBef>
                <a:spcPts val="0"/>
              </a:spcBef>
              <a:tabLst>
                <a:tab pos="914400" algn="l"/>
              </a:tabLst>
              <a:defRPr sz="1600"/>
            </a:lvl5pPr>
          </a:lstStyle>
          <a:p>
            <a:pPr lvl="0"/>
            <a:r>
              <a:rPr lang="en-US" noProof="0"/>
              <a:t>Phone:    … </a:t>
            </a:r>
            <a:br>
              <a:rPr lang="en-US" noProof="0"/>
            </a:br>
            <a:r>
              <a:rPr lang="en-US" noProof="0"/>
              <a:t>E-mail:    …</a:t>
            </a:r>
            <a:br>
              <a:rPr lang="en-US" noProof="0"/>
            </a:br>
            <a:r>
              <a:rPr lang="en-US" noProof="0"/>
              <a:t>Web:       …</a:t>
            </a:r>
          </a:p>
        </p:txBody>
      </p:sp>
      <p:sp>
        <p:nvSpPr>
          <p:cNvPr id="12" name="Address Placeholder">
            <a:extLst>
              <a:ext uri="{FF2B5EF4-FFF2-40B4-BE49-F238E27FC236}">
                <a16:creationId xmlns:a16="http://schemas.microsoft.com/office/drawing/2014/main" id="{1BE23ED5-17AC-4930-BA35-81B604872F42}"/>
              </a:ext>
            </a:extLst>
          </p:cNvPr>
          <p:cNvSpPr>
            <a:spLocks noGrp="1"/>
          </p:cNvSpPr>
          <p:nvPr>
            <p:ph type="body" sz="quarter" idx="14" hasCustomPrompt="1"/>
          </p:nvPr>
        </p:nvSpPr>
        <p:spPr>
          <a:xfrm>
            <a:off x="3" y="1090800"/>
            <a:ext cx="4871861" cy="1873250"/>
          </a:xfrm>
        </p:spPr>
        <p:txBody>
          <a:bodyPr/>
          <a:lstStyle>
            <a:lvl1pPr marL="0" indent="0">
              <a:spcBef>
                <a:spcPts val="0"/>
              </a:spcBef>
              <a:buNone/>
              <a:defRPr sz="1600" b="0"/>
            </a:lvl1pPr>
            <a:lvl2pPr marL="360362" indent="0">
              <a:buNone/>
              <a:defRPr sz="1600"/>
            </a:lvl2pPr>
            <a:lvl3pPr>
              <a:defRPr sz="1600"/>
            </a:lvl3pPr>
            <a:lvl4pPr>
              <a:defRPr sz="1600"/>
            </a:lvl4pPr>
            <a:lvl5pPr>
              <a:defRPr sz="1600"/>
            </a:lvl5pPr>
          </a:lstStyle>
          <a:p>
            <a:pPr lvl="0"/>
            <a:r>
              <a:rPr lang="en-US" noProof="0"/>
              <a:t>Subsidiary name </a:t>
            </a:r>
            <a:br>
              <a:rPr lang="en-US" noProof="0"/>
            </a:br>
            <a:r>
              <a:rPr lang="en-US" noProof="0"/>
              <a:t>and address details </a:t>
            </a:r>
          </a:p>
        </p:txBody>
      </p:sp>
      <p:sp>
        <p:nvSpPr>
          <p:cNvPr id="5" name="Title">
            <a:extLst>
              <a:ext uri="{FF2B5EF4-FFF2-40B4-BE49-F238E27FC236}">
                <a16:creationId xmlns:a16="http://schemas.microsoft.com/office/drawing/2014/main" id="{19FC4D1F-B4C7-47E6-B598-C1C778E645C7}"/>
              </a:ext>
            </a:extLst>
          </p:cNvPr>
          <p:cNvSpPr>
            <a:spLocks noGrp="1"/>
          </p:cNvSpPr>
          <p:nvPr>
            <p:ph type="title" hasCustomPrompt="1"/>
          </p:nvPr>
        </p:nvSpPr>
        <p:spPr/>
        <p:txBody>
          <a:bodyPr/>
          <a:lstStyle>
            <a:lvl1pPr>
              <a:defRPr/>
            </a:lvl1pPr>
          </a:lstStyle>
          <a:p>
            <a:r>
              <a:rPr lang="en-US"/>
              <a:t>Click to add title</a:t>
            </a:r>
          </a:p>
        </p:txBody>
      </p:sp>
    </p:spTree>
    <p:extLst>
      <p:ext uri="{BB962C8B-B14F-4D97-AF65-F5344CB8AC3E}">
        <p14:creationId xmlns:p14="http://schemas.microsoft.com/office/powerpoint/2010/main" val="3220706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Tree>
    <p:extLst>
      <p:ext uri="{BB962C8B-B14F-4D97-AF65-F5344CB8AC3E}">
        <p14:creationId xmlns:p14="http://schemas.microsoft.com/office/powerpoint/2010/main" val="284513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158641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80518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theme" Target="../theme/theme2.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a:t>Click to add title</a:t>
            </a:r>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pic>
        <p:nvPicPr>
          <p:cNvPr id="10" name="Grafik 9"/>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798" r:id="rId4"/>
    <p:sldLayoutId id="2147483713" r:id="rId5"/>
    <p:sldLayoutId id="2147483714" r:id="rId6"/>
    <p:sldLayoutId id="2147483717" r:id="rId7"/>
    <p:sldLayoutId id="2147483800" r:id="rId8"/>
    <p:sldLayoutId id="2147483715" r:id="rId9"/>
    <p:sldLayoutId id="2147483716" r:id="rId10"/>
    <p:sldLayoutId id="2147483720" r:id="rId11"/>
    <p:sldLayoutId id="2147483813" r:id="rId12"/>
    <p:sldLayoutId id="2147483814" r:id="rId13"/>
    <p:sldLayoutId id="2147483825" r:id="rId14"/>
    <p:sldLayoutId id="2147483816" r:id="rId15"/>
    <p:sldLayoutId id="2147483815" r:id="rId16"/>
    <p:sldLayoutId id="2147483820" r:id="rId17"/>
    <p:sldLayoutId id="2147483821" r:id="rId18"/>
    <p:sldLayoutId id="2147483822" r:id="rId19"/>
    <p:sldLayoutId id="2147483819" r:id="rId20"/>
    <p:sldLayoutId id="2147483817" r:id="rId21"/>
    <p:sldLayoutId id="2147483818" r:id="rId22"/>
    <p:sldLayoutId id="2147483824" r:id="rId23"/>
    <p:sldLayoutId id="2147483826" r:id="rId24"/>
    <p:sldLayoutId id="2147483827" r:id="rId25"/>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4" name="Background"/>
          <p:cNvGrpSpPr/>
          <p:nvPr userDrawn="1"/>
        </p:nvGrpSpPr>
        <p:grpSpPr bwMode="ltGray">
          <a:xfrm>
            <a:off x="0" y="0"/>
            <a:ext cx="12192000" cy="6862298"/>
            <a:chOff x="0" y="0"/>
            <a:chExt cx="9144000" cy="6862298"/>
          </a:xfrm>
        </p:grpSpPr>
        <p:sp>
          <p:nvSpPr>
            <p:cNvPr id="16" name="Stage Red"/>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3" name="White"/>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noProof="0">
                <a:solidFill>
                  <a:schemeClr val="bg1"/>
                </a:solidFill>
                <a:latin typeface="Arial" pitchFamily="34" charset="0"/>
                <a:cs typeface="Arial" pitchFamily="34" charset="0"/>
              </a:endParaRPr>
            </a:p>
          </p:txBody>
        </p:sp>
      </p:grpSp>
      <p:sp>
        <p:nvSpPr>
          <p:cNvPr id="19" name="Footer Placeholder"/>
          <p:cNvSpPr>
            <a:spLocks noGrp="1"/>
          </p:cNvSpPr>
          <p:nvPr>
            <p:ph type="ftr" sz="quarter" idx="3"/>
          </p:nvPr>
        </p:nvSpPr>
        <p:spPr bwMode="gray">
          <a:xfrm>
            <a:off x="450000" y="6416676"/>
            <a:ext cx="5646000" cy="441325"/>
          </a:xfrm>
          <a:prstGeom prst="rect">
            <a:avLst/>
          </a:prstGeom>
        </p:spPr>
        <p:txBody>
          <a:bodyPr vert="horz" lIns="0" tIns="36000" rIns="91440" bIns="36000" rtlCol="0" anchor="ctr"/>
          <a:lstStyle>
            <a:lvl1pPr algn="l">
              <a:defRPr sz="1100">
                <a:solidFill>
                  <a:schemeClr val="accent1"/>
                </a:solidFill>
                <a:latin typeface="Arial" pitchFamily="34" charset="0"/>
                <a:cs typeface="Arial" pitchFamily="34" charset="0"/>
              </a:defRPr>
            </a:lvl1pPr>
          </a:lstStyle>
          <a:p>
            <a:r>
              <a:rPr lang="en-US" noProof="0"/>
              <a:t>Footer text</a:t>
            </a:r>
          </a:p>
        </p:txBody>
      </p:sp>
      <p:sp>
        <p:nvSpPr>
          <p:cNvPr id="20" name="Slide Number Placeholder"/>
          <p:cNvSpPr>
            <a:spLocks noGrp="1"/>
          </p:cNvSpPr>
          <p:nvPr>
            <p:ph type="sldNum" sz="quarter" idx="4"/>
          </p:nvPr>
        </p:nvSpPr>
        <p:spPr bwMode="gray">
          <a:xfrm>
            <a:off x="0" y="6416676"/>
            <a:ext cx="450000" cy="441325"/>
          </a:xfrm>
          <a:prstGeom prst="rect">
            <a:avLst/>
          </a:prstGeom>
        </p:spPr>
        <p:txBody>
          <a:bodyPr vert="horz" lIns="0" tIns="45720" rIns="90000" bIns="45720" rtlCol="0" anchor="ctr"/>
          <a:lstStyle>
            <a:lvl1pPr algn="r">
              <a:defRPr sz="1100">
                <a:solidFill>
                  <a:schemeClr val="accent1"/>
                </a:solidFill>
                <a:latin typeface="Arial" pitchFamily="34" charset="0"/>
                <a:cs typeface="Arial" pitchFamily="34" charset="0"/>
              </a:defRPr>
            </a:lvl1pPr>
          </a:lstStyle>
          <a:p>
            <a:fld id="{A930EF64-91C9-4EBD-82F9-3643AB15A28C}" type="slidenum">
              <a:rPr lang="en-US" noProof="0" smtClean="0"/>
              <a:pPr/>
              <a:t>‹#›</a:t>
            </a:fld>
            <a:endParaRPr lang="en-US" noProof="0"/>
          </a:p>
        </p:txBody>
      </p:sp>
      <p:sp>
        <p:nvSpPr>
          <p:cNvPr id="18" name="Text Placeholder"/>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2" name="Title"/>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a:t>Click to add title</a:t>
            </a:r>
          </a:p>
        </p:txBody>
      </p:sp>
      <p:pic>
        <p:nvPicPr>
          <p:cNvPr id="10" name="Logo"/>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28"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29" r:id="rId24"/>
    <p:sldLayoutId id="2147483854" r:id="rId25"/>
    <p:sldLayoutId id="2147483855" r:id="rId26"/>
    <p:sldLayoutId id="2147483856" r:id="rId27"/>
    <p:sldLayoutId id="2147483830" r:id="rId28"/>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4.png"/><Relationship Id="rId7" Type="http://schemas.openxmlformats.org/officeDocument/2006/relationships/image" Target="../media/image70.svg"/><Relationship Id="rId12" Type="http://schemas.openxmlformats.org/officeDocument/2006/relationships/image" Target="../media/image99.svg"/><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image" Target="../media/image69.png"/><Relationship Id="rId11" Type="http://schemas.openxmlformats.org/officeDocument/2006/relationships/image" Target="../media/image98.png"/><Relationship Id="rId5" Type="http://schemas.openxmlformats.org/officeDocument/2006/relationships/image" Target="../media/image81.svg"/><Relationship Id="rId10" Type="http://schemas.openxmlformats.org/officeDocument/2006/relationships/image" Target="../media/image97.svg"/><Relationship Id="rId4" Type="http://schemas.openxmlformats.org/officeDocument/2006/relationships/image" Target="../media/image75.png"/><Relationship Id="rId9" Type="http://schemas.openxmlformats.org/officeDocument/2006/relationships/image" Target="../media/image96.png"/></Relationships>
</file>

<file path=ppt/slides/_rels/slide2.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0.png"/><Relationship Id="rId21" Type="http://schemas.openxmlformats.org/officeDocument/2006/relationships/image" Target="../media/image25.jpeg"/><Relationship Id="rId34" Type="http://schemas.openxmlformats.org/officeDocument/2006/relationships/image" Target="../media/image36.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jpeg"/><Relationship Id="rId33" Type="http://schemas.microsoft.com/office/2007/relationships/hdphoto" Target="../media/hdphoto2.wdp"/><Relationship Id="rId38" Type="http://schemas.openxmlformats.org/officeDocument/2006/relationships/image" Target="../media/image39.jpeg"/><Relationship Id="rId2" Type="http://schemas.openxmlformats.org/officeDocument/2006/relationships/slideLayout" Target="../slideLayouts/slideLayout50.xml"/><Relationship Id="rId16" Type="http://schemas.openxmlformats.org/officeDocument/2006/relationships/image" Target="../media/image20.png"/><Relationship Id="rId20" Type="http://schemas.openxmlformats.org/officeDocument/2006/relationships/image" Target="../media/image24.jpeg"/><Relationship Id="rId29" Type="http://schemas.microsoft.com/office/2007/relationships/hdphoto" Target="../media/hdphoto1.wdp"/><Relationship Id="rId1" Type="http://schemas.openxmlformats.org/officeDocument/2006/relationships/tags" Target="../tags/tag2.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5.png"/><Relationship Id="rId37" Type="http://schemas.microsoft.com/office/2007/relationships/hdphoto" Target="../media/hdphoto3.wdp"/><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38.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jpeg"/><Relationship Id="rId30" Type="http://schemas.openxmlformats.org/officeDocument/2006/relationships/image" Target="../media/image33.png"/><Relationship Id="rId35" Type="http://schemas.openxmlformats.org/officeDocument/2006/relationships/image" Target="../media/image37.png"/><Relationship Id="rId8" Type="http://schemas.openxmlformats.org/officeDocument/2006/relationships/image" Target="../media/image12.png"/><Relationship Id="rId3"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2.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34.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jpg"/><Relationship Id="rId23" Type="http://schemas.openxmlformats.org/officeDocument/2006/relationships/image" Target="../media/image61.png"/><Relationship Id="rId10" Type="http://schemas.openxmlformats.org/officeDocument/2006/relationships/image" Target="../media/image48.png"/><Relationship Id="rId19" Type="http://schemas.openxmlformats.org/officeDocument/2006/relationships/image" Target="../media/image57.jp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slides/_rels/slide6.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63.png"/><Relationship Id="rId3" Type="http://schemas.openxmlformats.org/officeDocument/2006/relationships/image" Target="../media/image65.png"/><Relationship Id="rId7" Type="http://schemas.openxmlformats.org/officeDocument/2006/relationships/image" Target="../media/image75.png"/><Relationship Id="rId12" Type="http://schemas.openxmlformats.org/officeDocument/2006/relationships/image" Target="../media/image72.svg"/><Relationship Id="rId2" Type="http://schemas.openxmlformats.org/officeDocument/2006/relationships/notesSlide" Target="../notesSlides/notesSlide5.xml"/><Relationship Id="rId16" Type="http://schemas.openxmlformats.org/officeDocument/2006/relationships/image" Target="../media/image74.svg"/><Relationship Id="rId1" Type="http://schemas.openxmlformats.org/officeDocument/2006/relationships/slideLayout" Target="../slideLayouts/slideLayout34.xml"/><Relationship Id="rId6" Type="http://schemas.openxmlformats.org/officeDocument/2006/relationships/image" Target="../media/image68.svg"/><Relationship Id="rId11" Type="http://schemas.openxmlformats.org/officeDocument/2006/relationships/image" Target="../media/image71.png"/><Relationship Id="rId5" Type="http://schemas.openxmlformats.org/officeDocument/2006/relationships/image" Target="../media/image67.png"/><Relationship Id="rId15" Type="http://schemas.openxmlformats.org/officeDocument/2006/relationships/image" Target="../media/image73.png"/><Relationship Id="rId10" Type="http://schemas.openxmlformats.org/officeDocument/2006/relationships/image" Target="../media/image70.svg"/><Relationship Id="rId4" Type="http://schemas.openxmlformats.org/officeDocument/2006/relationships/image" Target="../media/image66.svg"/><Relationship Id="rId9" Type="http://schemas.openxmlformats.org/officeDocument/2006/relationships/image" Target="../media/image69.png"/><Relationship Id="rId14" Type="http://schemas.openxmlformats.org/officeDocument/2006/relationships/image" Target="../media/image64.svg"/></Relationships>
</file>

<file path=ppt/slides/_rels/slide7.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3.svg"/><Relationship Id="rId18" Type="http://schemas.openxmlformats.org/officeDocument/2006/relationships/image" Target="../media/image88.png"/><Relationship Id="rId3" Type="http://schemas.openxmlformats.org/officeDocument/2006/relationships/image" Target="../media/image77.png"/><Relationship Id="rId21" Type="http://schemas.openxmlformats.org/officeDocument/2006/relationships/image" Target="../media/image91.svg"/><Relationship Id="rId7" Type="http://schemas.openxmlformats.org/officeDocument/2006/relationships/image" Target="../media/image75.png"/><Relationship Id="rId12" Type="http://schemas.openxmlformats.org/officeDocument/2006/relationships/image" Target="../media/image82.png"/><Relationship Id="rId17" Type="http://schemas.openxmlformats.org/officeDocument/2006/relationships/image" Target="../media/image87.svg"/><Relationship Id="rId25" Type="http://schemas.openxmlformats.org/officeDocument/2006/relationships/image" Target="../media/image93.svg"/><Relationship Id="rId2" Type="http://schemas.openxmlformats.org/officeDocument/2006/relationships/notesSlide" Target="../notesSlides/notesSlide6.xml"/><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34.xml"/><Relationship Id="rId6" Type="http://schemas.openxmlformats.org/officeDocument/2006/relationships/image" Target="../media/image80.svg"/><Relationship Id="rId11" Type="http://schemas.openxmlformats.org/officeDocument/2006/relationships/image" Target="../media/image66.svg"/><Relationship Id="rId24" Type="http://schemas.openxmlformats.org/officeDocument/2006/relationships/image" Target="../media/image92.png"/><Relationship Id="rId5" Type="http://schemas.openxmlformats.org/officeDocument/2006/relationships/image" Target="../media/image79.png"/><Relationship Id="rId15" Type="http://schemas.openxmlformats.org/officeDocument/2006/relationships/image" Target="../media/image85.svg"/><Relationship Id="rId23" Type="http://schemas.openxmlformats.org/officeDocument/2006/relationships/image" Target="../media/image72.svg"/><Relationship Id="rId10" Type="http://schemas.openxmlformats.org/officeDocument/2006/relationships/image" Target="../media/image65.png"/><Relationship Id="rId19" Type="http://schemas.openxmlformats.org/officeDocument/2006/relationships/image" Target="../media/image89.svg"/><Relationship Id="rId4" Type="http://schemas.openxmlformats.org/officeDocument/2006/relationships/image" Target="../media/image78.svg"/><Relationship Id="rId9" Type="http://schemas.openxmlformats.org/officeDocument/2006/relationships/image" Target="../media/image76.svg"/><Relationship Id="rId14" Type="http://schemas.openxmlformats.org/officeDocument/2006/relationships/image" Target="../media/image84.png"/><Relationship Id="rId22" Type="http://schemas.openxmlformats.org/officeDocument/2006/relationships/image" Target="../media/image7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0E82A6D-513D-594E-896B-3C20D81C2E96}"/>
              </a:ext>
            </a:extLst>
          </p:cNvPr>
          <p:cNvSpPr/>
          <p:nvPr/>
        </p:nvSpPr>
        <p:spPr>
          <a:xfrm>
            <a:off x="6096000" y="0"/>
            <a:ext cx="6096000" cy="6858000"/>
          </a:xfrm>
          <a:prstGeom prst="rect">
            <a:avLst/>
          </a:prstGeom>
          <a:solidFill>
            <a:srgbClr val="B0BCCA"/>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4" name="Title 3">
            <a:extLst>
              <a:ext uri="{FF2B5EF4-FFF2-40B4-BE49-F238E27FC236}">
                <a16:creationId xmlns:a16="http://schemas.microsoft.com/office/drawing/2014/main" id="{BF4E1CCD-ECD7-4A46-AB61-C5F02F70D912}"/>
              </a:ext>
            </a:extLst>
          </p:cNvPr>
          <p:cNvSpPr>
            <a:spLocks noGrp="1"/>
          </p:cNvSpPr>
          <p:nvPr>
            <p:ph type="title"/>
          </p:nvPr>
        </p:nvSpPr>
        <p:spPr/>
        <p:txBody>
          <a:bodyPr/>
          <a:lstStyle/>
          <a:p>
            <a:r>
              <a:rPr lang="de-DE" dirty="0">
                <a:latin typeface="Arial"/>
                <a:cs typeface="Arial"/>
              </a:rPr>
              <a:t>TwinCAT Connectivity</a:t>
            </a:r>
            <a:endParaRPr lang="en-US" noProof="0" dirty="0"/>
          </a:p>
        </p:txBody>
      </p:sp>
      <p:sp>
        <p:nvSpPr>
          <p:cNvPr id="5" name="Subtitle 4">
            <a:extLst>
              <a:ext uri="{FF2B5EF4-FFF2-40B4-BE49-F238E27FC236}">
                <a16:creationId xmlns:a16="http://schemas.microsoft.com/office/drawing/2014/main" id="{397FBD1E-3435-66A1-38C7-3DC61E4747A8}"/>
              </a:ext>
            </a:extLst>
          </p:cNvPr>
          <p:cNvSpPr>
            <a:spLocks noGrp="1"/>
          </p:cNvSpPr>
          <p:nvPr>
            <p:ph type="subTitle" idx="1"/>
          </p:nvPr>
        </p:nvSpPr>
        <p:spPr/>
        <p:txBody>
          <a:bodyPr/>
          <a:lstStyle/>
          <a:p>
            <a:endParaRPr lang="en-US"/>
          </a:p>
        </p:txBody>
      </p:sp>
      <p:pic>
        <p:nvPicPr>
          <p:cNvPr id="8" name="Picture 10">
            <a:extLst>
              <a:ext uri="{FF2B5EF4-FFF2-40B4-BE49-F238E27FC236}">
                <a16:creationId xmlns:a16="http://schemas.microsoft.com/office/drawing/2014/main" id="{E5A21F1F-46FD-4F13-0BFC-EA9F71965DF0}"/>
              </a:ext>
            </a:extLst>
          </p:cNvPr>
          <p:cNvPicPr>
            <a:picLocks noChangeAspect="1"/>
          </p:cNvPicPr>
          <p:nvPr/>
        </p:nvPicPr>
        <p:blipFill>
          <a:blip r:embed="rId2"/>
          <a:stretch>
            <a:fillRect/>
          </a:stretch>
        </p:blipFill>
        <p:spPr>
          <a:xfrm>
            <a:off x="4857260" y="937457"/>
            <a:ext cx="8439691" cy="5207563"/>
          </a:xfrm>
          <a:prstGeom prst="rect">
            <a:avLst/>
          </a:prstGeom>
        </p:spPr>
      </p:pic>
    </p:spTree>
    <p:extLst>
      <p:ext uri="{BB962C8B-B14F-4D97-AF65-F5344CB8AC3E}">
        <p14:creationId xmlns:p14="http://schemas.microsoft.com/office/powerpoint/2010/main" val="4289524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HTTP/REST – Exercises</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8"/>
            <a:ext cx="11135759" cy="5367152"/>
          </a:xfrm>
        </p:spPr>
        <p:txBody>
          <a:bodyPr/>
          <a:lstStyle/>
          <a:p>
            <a:r>
              <a:rPr lang="en-US" sz="1600" dirty="0"/>
              <a:t>Exercise 1: Web Browser</a:t>
            </a:r>
          </a:p>
          <a:p>
            <a:pPr lvl="1"/>
            <a:r>
              <a:rPr lang="en-US" sz="1600" dirty="0"/>
              <a:t>Open your browser of choice</a:t>
            </a:r>
          </a:p>
          <a:p>
            <a:pPr lvl="1"/>
            <a:r>
              <a:rPr lang="en-US" sz="1600" dirty="0"/>
              <a:t>Open developer tools (usually Ctrl + Shift + </a:t>
            </a:r>
            <a:r>
              <a:rPr lang="en-US" sz="1600" dirty="0" err="1"/>
              <a:t>i</a:t>
            </a:r>
            <a:r>
              <a:rPr lang="en-US" sz="1600" dirty="0"/>
              <a:t>)</a:t>
            </a:r>
          </a:p>
          <a:p>
            <a:pPr lvl="1"/>
            <a:r>
              <a:rPr lang="en-US" sz="1600" dirty="0"/>
              <a:t>Open the ‘Network’ tab</a:t>
            </a:r>
          </a:p>
          <a:p>
            <a:pPr lvl="1"/>
            <a:r>
              <a:rPr lang="en-US" sz="1600" dirty="0"/>
              <a:t>Load a web page – observe requests</a:t>
            </a:r>
          </a:p>
          <a:p>
            <a:pPr lvl="2"/>
            <a:r>
              <a:rPr lang="en-US" sz="1600" dirty="0"/>
              <a:t>Markup, binary data (e.g. images), JavaScript, JSON – all retrieved via HTTP requests</a:t>
            </a:r>
          </a:p>
          <a:p>
            <a:r>
              <a:rPr lang="en-US" sz="1600" dirty="0"/>
              <a:t>Exercise 2: </a:t>
            </a:r>
            <a:r>
              <a:rPr lang="en-US" sz="1600" dirty="0" err="1">
                <a:latin typeface="Consolas" panose="020B0609020204030204" pitchFamily="49" charset="0"/>
              </a:rPr>
              <a:t>cURL</a:t>
            </a:r>
            <a:r>
              <a:rPr lang="en-US" sz="1600" dirty="0">
                <a:latin typeface="Consolas" panose="020B0609020204030204" pitchFamily="49" charset="0"/>
              </a:rPr>
              <a:t>, </a:t>
            </a:r>
            <a:r>
              <a:rPr lang="en-US" sz="1600" dirty="0" err="1">
                <a:latin typeface="Consolas" panose="020B0609020204030204" pitchFamily="49" charset="0"/>
              </a:rPr>
              <a:t>wget</a:t>
            </a:r>
            <a:r>
              <a:rPr lang="en-US" sz="1600" dirty="0">
                <a:latin typeface="Consolas" panose="020B0609020204030204" pitchFamily="49" charset="0"/>
              </a:rPr>
              <a:t>, Invoke-</a:t>
            </a:r>
            <a:r>
              <a:rPr lang="en-US" sz="1600" dirty="0" err="1">
                <a:latin typeface="Consolas" panose="020B0609020204030204" pitchFamily="49" charset="0"/>
              </a:rPr>
              <a:t>WebRequest</a:t>
            </a:r>
            <a:endParaRPr lang="en-US" sz="1600" dirty="0">
              <a:latin typeface="Consolas" panose="020B0609020204030204" pitchFamily="49" charset="0"/>
            </a:endParaRPr>
          </a:p>
          <a:p>
            <a:pPr lvl="1"/>
            <a:r>
              <a:rPr lang="en-US" sz="1600" dirty="0"/>
              <a:t>Open a PowerShell terminal</a:t>
            </a:r>
          </a:p>
          <a:p>
            <a:pPr lvl="1"/>
            <a:r>
              <a:rPr lang="en-US" sz="1600" dirty="0"/>
              <a:t>Use any one of the above commands</a:t>
            </a:r>
          </a:p>
          <a:p>
            <a:pPr lvl="1"/>
            <a:r>
              <a:rPr lang="en-US" sz="1600" dirty="0"/>
              <a:t>Type in an endpoint, e.g. ‘httpbin.org/get’</a:t>
            </a:r>
          </a:p>
          <a:p>
            <a:r>
              <a:rPr lang="en-US" sz="1600" dirty="0"/>
              <a:t>Exercise 3 (optional): Postman or other tools</a:t>
            </a:r>
          </a:p>
          <a:p>
            <a:pPr lvl="1"/>
            <a:r>
              <a:rPr lang="en-US" sz="1600" dirty="0"/>
              <a:t>Tons of HTTP-based API test tools out there</a:t>
            </a:r>
          </a:p>
          <a:p>
            <a:pPr lvl="1"/>
            <a:r>
              <a:rPr lang="en-US" sz="1600" dirty="0"/>
              <a:t>Provide a nice GUI for viewing and editing requests/responses</a:t>
            </a:r>
          </a:p>
        </p:txBody>
      </p:sp>
    </p:spTree>
    <p:extLst>
      <p:ext uri="{BB962C8B-B14F-4D97-AF65-F5344CB8AC3E}">
        <p14:creationId xmlns:p14="http://schemas.microsoft.com/office/powerpoint/2010/main" val="1733272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Lab 2 – HTTP</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800"/>
            <a:ext cx="4562473" cy="915452"/>
          </a:xfrm>
        </p:spPr>
        <p:txBody>
          <a:bodyPr/>
          <a:lstStyle/>
          <a:p>
            <a:r>
              <a:rPr lang="en-US" sz="1600" dirty="0"/>
              <a:t>Reference and follow lab guide: [</a:t>
            </a:r>
            <a:r>
              <a:rPr lang="en-US" sz="1600" dirty="0" err="1"/>
              <a:t>tinyurl</a:t>
            </a:r>
            <a:r>
              <a:rPr lang="en-US" sz="1600" dirty="0"/>
              <a:t>]</a:t>
            </a:r>
          </a:p>
        </p:txBody>
      </p:sp>
      <p:pic>
        <p:nvPicPr>
          <p:cNvPr id="3" name="Picture 2">
            <a:extLst>
              <a:ext uri="{FF2B5EF4-FFF2-40B4-BE49-F238E27FC236}">
                <a16:creationId xmlns:a16="http://schemas.microsoft.com/office/drawing/2014/main" id="{9F37867C-9DB7-84A6-1076-CF38963A476D}"/>
              </a:ext>
            </a:extLst>
          </p:cNvPr>
          <p:cNvPicPr>
            <a:picLocks noChangeAspect="1"/>
          </p:cNvPicPr>
          <p:nvPr/>
        </p:nvPicPr>
        <p:blipFill>
          <a:blip r:embed="rId3"/>
          <a:stretch>
            <a:fillRect/>
          </a:stretch>
        </p:blipFill>
        <p:spPr>
          <a:xfrm>
            <a:off x="4067589" y="4151187"/>
            <a:ext cx="563526" cy="915452"/>
          </a:xfrm>
          <a:prstGeom prst="rect">
            <a:avLst/>
          </a:prstGeom>
        </p:spPr>
      </p:pic>
      <p:grpSp>
        <p:nvGrpSpPr>
          <p:cNvPr id="5" name="Group 4">
            <a:extLst>
              <a:ext uri="{FF2B5EF4-FFF2-40B4-BE49-F238E27FC236}">
                <a16:creationId xmlns:a16="http://schemas.microsoft.com/office/drawing/2014/main" id="{1AA3F026-48C9-8E74-8B69-4887A56AADD6}"/>
              </a:ext>
            </a:extLst>
          </p:cNvPr>
          <p:cNvGrpSpPr/>
          <p:nvPr/>
        </p:nvGrpSpPr>
        <p:grpSpPr>
          <a:xfrm>
            <a:off x="6118773" y="2125983"/>
            <a:ext cx="1042787" cy="1042787"/>
            <a:chOff x="3774715" y="3284768"/>
            <a:chExt cx="1042787" cy="1042787"/>
          </a:xfrm>
        </p:grpSpPr>
        <p:pic>
          <p:nvPicPr>
            <p:cNvPr id="6" name="Graphic 5" descr="Cloud outline">
              <a:extLst>
                <a:ext uri="{FF2B5EF4-FFF2-40B4-BE49-F238E27FC236}">
                  <a16:creationId xmlns:a16="http://schemas.microsoft.com/office/drawing/2014/main" id="{9EA17EDA-94D7-9C20-E3ED-530E061E38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4715" y="3284768"/>
              <a:ext cx="1042787" cy="1042787"/>
            </a:xfrm>
            <a:prstGeom prst="rect">
              <a:avLst/>
            </a:prstGeom>
          </p:spPr>
        </p:pic>
        <p:sp>
          <p:nvSpPr>
            <p:cNvPr id="7" name="TextBox 6">
              <a:extLst>
                <a:ext uri="{FF2B5EF4-FFF2-40B4-BE49-F238E27FC236}">
                  <a16:creationId xmlns:a16="http://schemas.microsoft.com/office/drawing/2014/main" id="{C7607E31-3547-A2D8-F18D-A5C511C48FAE}"/>
                </a:ext>
              </a:extLst>
            </p:cNvPr>
            <p:cNvSpPr txBox="1"/>
            <p:nvPr/>
          </p:nvSpPr>
          <p:spPr>
            <a:xfrm>
              <a:off x="3894903" y="3757248"/>
              <a:ext cx="780983" cy="276999"/>
            </a:xfrm>
            <a:prstGeom prst="rect">
              <a:avLst/>
            </a:prstGeom>
            <a:noFill/>
          </p:spPr>
          <p:txBody>
            <a:bodyPr wrap="none" rtlCol="0">
              <a:spAutoFit/>
            </a:bodyPr>
            <a:lstStyle/>
            <a:p>
              <a:r>
                <a:rPr lang="en-US" sz="1200" dirty="0"/>
                <a:t>Web API</a:t>
              </a:r>
            </a:p>
          </p:txBody>
        </p:sp>
      </p:grpSp>
      <p:pic>
        <p:nvPicPr>
          <p:cNvPr id="8" name="Graphic 7" descr="Computer outline">
            <a:extLst>
              <a:ext uri="{FF2B5EF4-FFF2-40B4-BE49-F238E27FC236}">
                <a16:creationId xmlns:a16="http://schemas.microsoft.com/office/drawing/2014/main" id="{D7C4F590-6018-79BE-7F04-7C2E1EA0F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57719" y="2455642"/>
            <a:ext cx="845599" cy="839640"/>
          </a:xfrm>
          <a:prstGeom prst="rect">
            <a:avLst/>
          </a:prstGeom>
        </p:spPr>
      </p:pic>
      <p:pic>
        <p:nvPicPr>
          <p:cNvPr id="10" name="Picture 9">
            <a:extLst>
              <a:ext uri="{FF2B5EF4-FFF2-40B4-BE49-F238E27FC236}">
                <a16:creationId xmlns:a16="http://schemas.microsoft.com/office/drawing/2014/main" id="{E5A7B9EC-1AD5-709B-4812-C6B6B746E14C}"/>
              </a:ext>
            </a:extLst>
          </p:cNvPr>
          <p:cNvPicPr>
            <a:picLocks noChangeAspect="1"/>
          </p:cNvPicPr>
          <p:nvPr/>
        </p:nvPicPr>
        <p:blipFill>
          <a:blip r:embed="rId8"/>
          <a:stretch>
            <a:fillRect/>
          </a:stretch>
        </p:blipFill>
        <p:spPr>
          <a:xfrm>
            <a:off x="9626247" y="4921946"/>
            <a:ext cx="1077071" cy="672513"/>
          </a:xfrm>
          <a:prstGeom prst="rect">
            <a:avLst/>
          </a:prstGeom>
        </p:spPr>
      </p:pic>
      <p:cxnSp>
        <p:nvCxnSpPr>
          <p:cNvPr id="12" name="Straight Connector 11">
            <a:extLst>
              <a:ext uri="{FF2B5EF4-FFF2-40B4-BE49-F238E27FC236}">
                <a16:creationId xmlns:a16="http://schemas.microsoft.com/office/drawing/2014/main" id="{1BBE9AB3-E545-B218-1F98-12A1C500E70A}"/>
              </a:ext>
            </a:extLst>
          </p:cNvPr>
          <p:cNvCxnSpPr>
            <a:cxnSpLocks/>
          </p:cNvCxnSpPr>
          <p:nvPr/>
        </p:nvCxnSpPr>
        <p:spPr>
          <a:xfrm flipV="1">
            <a:off x="4683687" y="2875462"/>
            <a:ext cx="1435086" cy="1275725"/>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574B89CC-0945-C6B8-D64B-817ED36FDEC9}"/>
              </a:ext>
            </a:extLst>
          </p:cNvPr>
          <p:cNvGrpSpPr/>
          <p:nvPr/>
        </p:nvGrpSpPr>
        <p:grpSpPr>
          <a:xfrm>
            <a:off x="5237782" y="3513324"/>
            <a:ext cx="918841" cy="742096"/>
            <a:chOff x="5199932" y="3718432"/>
            <a:chExt cx="918841" cy="742096"/>
          </a:xfrm>
        </p:grpSpPr>
        <p:pic>
          <p:nvPicPr>
            <p:cNvPr id="14" name="Graphic 13" descr="Lock with solid fill">
              <a:extLst>
                <a:ext uri="{FF2B5EF4-FFF2-40B4-BE49-F238E27FC236}">
                  <a16:creationId xmlns:a16="http://schemas.microsoft.com/office/drawing/2014/main" id="{3C1B9753-D9C1-2C1E-04AE-200902E6999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83181" y="3718432"/>
              <a:ext cx="317294" cy="317294"/>
            </a:xfrm>
            <a:prstGeom prst="rect">
              <a:avLst/>
            </a:prstGeom>
          </p:spPr>
        </p:pic>
        <p:sp>
          <p:nvSpPr>
            <p:cNvPr id="15" name="TextBox 14">
              <a:extLst>
                <a:ext uri="{FF2B5EF4-FFF2-40B4-BE49-F238E27FC236}">
                  <a16:creationId xmlns:a16="http://schemas.microsoft.com/office/drawing/2014/main" id="{31172847-76E3-9C33-1722-52469B3C5BF0}"/>
                </a:ext>
              </a:extLst>
            </p:cNvPr>
            <p:cNvSpPr txBox="1"/>
            <p:nvPr/>
          </p:nvSpPr>
          <p:spPr>
            <a:xfrm>
              <a:off x="5199932" y="3998863"/>
              <a:ext cx="918841" cy="461665"/>
            </a:xfrm>
            <a:prstGeom prst="rect">
              <a:avLst/>
            </a:prstGeom>
            <a:noFill/>
          </p:spPr>
          <p:txBody>
            <a:bodyPr wrap="none" rtlCol="0">
              <a:spAutoFit/>
            </a:bodyPr>
            <a:lstStyle/>
            <a:p>
              <a:pPr algn="ctr"/>
              <a:r>
                <a:rPr lang="en-US" sz="1200" dirty="0"/>
                <a:t>Encrypted </a:t>
              </a:r>
            </a:p>
            <a:p>
              <a:pPr algn="ctr"/>
              <a:r>
                <a:rPr lang="en-US" sz="1200" dirty="0"/>
                <a:t>(HTTPS)</a:t>
              </a:r>
            </a:p>
          </p:txBody>
        </p:sp>
      </p:grpSp>
      <p:grpSp>
        <p:nvGrpSpPr>
          <p:cNvPr id="36" name="Group 35">
            <a:extLst>
              <a:ext uri="{FF2B5EF4-FFF2-40B4-BE49-F238E27FC236}">
                <a16:creationId xmlns:a16="http://schemas.microsoft.com/office/drawing/2014/main" id="{7DA1A10D-0A2E-C06F-978D-AC8A35F05D0A}"/>
              </a:ext>
            </a:extLst>
          </p:cNvPr>
          <p:cNvGrpSpPr/>
          <p:nvPr/>
        </p:nvGrpSpPr>
        <p:grpSpPr>
          <a:xfrm>
            <a:off x="4658099" y="2897286"/>
            <a:ext cx="917239" cy="592514"/>
            <a:chOff x="4611418" y="2678482"/>
            <a:chExt cx="917239" cy="592514"/>
          </a:xfrm>
        </p:grpSpPr>
        <p:pic>
          <p:nvPicPr>
            <p:cNvPr id="17" name="Graphic 16" descr="User with solid fill">
              <a:extLst>
                <a:ext uri="{FF2B5EF4-FFF2-40B4-BE49-F238E27FC236}">
                  <a16:creationId xmlns:a16="http://schemas.microsoft.com/office/drawing/2014/main" id="{8DC30419-E84E-9646-F883-2CF3F88E47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00852" y="2678482"/>
              <a:ext cx="366389" cy="366389"/>
            </a:xfrm>
            <a:prstGeom prst="rect">
              <a:avLst/>
            </a:prstGeom>
          </p:spPr>
        </p:pic>
        <p:sp>
          <p:nvSpPr>
            <p:cNvPr id="18" name="TextBox 17">
              <a:extLst>
                <a:ext uri="{FF2B5EF4-FFF2-40B4-BE49-F238E27FC236}">
                  <a16:creationId xmlns:a16="http://schemas.microsoft.com/office/drawing/2014/main" id="{8AB192C4-135D-D0EA-7B8A-1F05340DFC72}"/>
                </a:ext>
              </a:extLst>
            </p:cNvPr>
            <p:cNvSpPr txBox="1"/>
            <p:nvPr/>
          </p:nvSpPr>
          <p:spPr>
            <a:xfrm>
              <a:off x="4611418" y="2993997"/>
              <a:ext cx="917239" cy="276999"/>
            </a:xfrm>
            <a:prstGeom prst="rect">
              <a:avLst/>
            </a:prstGeom>
            <a:noFill/>
          </p:spPr>
          <p:txBody>
            <a:bodyPr wrap="none" rtlCol="0">
              <a:spAutoFit/>
            </a:bodyPr>
            <a:lstStyle/>
            <a:p>
              <a:r>
                <a:rPr lang="en-US" sz="1200" dirty="0"/>
                <a:t>Authorized</a:t>
              </a:r>
            </a:p>
          </p:txBody>
        </p:sp>
      </p:grpSp>
      <p:cxnSp>
        <p:nvCxnSpPr>
          <p:cNvPr id="19" name="Straight Connector 18">
            <a:extLst>
              <a:ext uri="{FF2B5EF4-FFF2-40B4-BE49-F238E27FC236}">
                <a16:creationId xmlns:a16="http://schemas.microsoft.com/office/drawing/2014/main" id="{8497B597-CE4E-578D-1F88-9D91E8AE9CF1}"/>
              </a:ext>
            </a:extLst>
          </p:cNvPr>
          <p:cNvCxnSpPr>
            <a:cxnSpLocks/>
          </p:cNvCxnSpPr>
          <p:nvPr/>
        </p:nvCxnSpPr>
        <p:spPr>
          <a:xfrm>
            <a:off x="7218351" y="2823011"/>
            <a:ext cx="2559648" cy="495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2C12F3-219B-7B59-D852-ABB9E11F4F05}"/>
              </a:ext>
            </a:extLst>
          </p:cNvPr>
          <p:cNvCxnSpPr>
            <a:cxnSpLocks/>
          </p:cNvCxnSpPr>
          <p:nvPr/>
        </p:nvCxnSpPr>
        <p:spPr>
          <a:xfrm>
            <a:off x="10139205" y="3175923"/>
            <a:ext cx="0" cy="1698255"/>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10AE73B-F538-66D5-5CE3-07E5EADEB529}"/>
              </a:ext>
            </a:extLst>
          </p:cNvPr>
          <p:cNvSpPr txBox="1"/>
          <p:nvPr/>
        </p:nvSpPr>
        <p:spPr>
          <a:xfrm>
            <a:off x="10591840" y="4090507"/>
            <a:ext cx="1284326" cy="461665"/>
          </a:xfrm>
          <a:prstGeom prst="rect">
            <a:avLst/>
          </a:prstGeom>
          <a:noFill/>
        </p:spPr>
        <p:txBody>
          <a:bodyPr wrap="none" rtlCol="0">
            <a:spAutoFit/>
          </a:bodyPr>
          <a:lstStyle/>
          <a:p>
            <a:r>
              <a:rPr lang="en-US" sz="1200" dirty="0">
                <a:solidFill>
                  <a:srgbClr val="FF0000"/>
                </a:solidFill>
              </a:rPr>
              <a:t>Which protocol?</a:t>
            </a:r>
          </a:p>
          <a:p>
            <a:r>
              <a:rPr lang="en-US" sz="1200" dirty="0">
                <a:solidFill>
                  <a:srgbClr val="FF0000"/>
                </a:solidFill>
              </a:rPr>
              <a:t>Is it secure?</a:t>
            </a:r>
          </a:p>
        </p:txBody>
      </p:sp>
      <p:sp>
        <p:nvSpPr>
          <p:cNvPr id="32" name="TextBox 31">
            <a:extLst>
              <a:ext uri="{FF2B5EF4-FFF2-40B4-BE49-F238E27FC236}">
                <a16:creationId xmlns:a16="http://schemas.microsoft.com/office/drawing/2014/main" id="{C93A01C7-A9A6-DFB6-F183-241B3244BD16}"/>
              </a:ext>
            </a:extLst>
          </p:cNvPr>
          <p:cNvSpPr txBox="1"/>
          <p:nvPr/>
        </p:nvSpPr>
        <p:spPr>
          <a:xfrm>
            <a:off x="10651151" y="2618815"/>
            <a:ext cx="1225015" cy="461665"/>
          </a:xfrm>
          <a:prstGeom prst="rect">
            <a:avLst/>
          </a:prstGeom>
          <a:noFill/>
        </p:spPr>
        <p:txBody>
          <a:bodyPr wrap="none" rtlCol="0">
            <a:spAutoFit/>
          </a:bodyPr>
          <a:lstStyle/>
          <a:p>
            <a:r>
              <a:rPr lang="en-US" sz="1200" dirty="0">
                <a:solidFill>
                  <a:srgbClr val="FF0000"/>
                </a:solidFill>
              </a:rPr>
              <a:t>Extra hardware</a:t>
            </a:r>
          </a:p>
          <a:p>
            <a:r>
              <a:rPr lang="en-US" sz="1200" dirty="0">
                <a:solidFill>
                  <a:srgbClr val="FF0000"/>
                </a:solidFill>
              </a:rPr>
              <a:t>Extra software</a:t>
            </a:r>
          </a:p>
        </p:txBody>
      </p:sp>
      <p:sp>
        <p:nvSpPr>
          <p:cNvPr id="33" name="TextBox 32">
            <a:extLst>
              <a:ext uri="{FF2B5EF4-FFF2-40B4-BE49-F238E27FC236}">
                <a16:creationId xmlns:a16="http://schemas.microsoft.com/office/drawing/2014/main" id="{63BE8403-4BAC-4421-4E2A-7B3CC0DBB1A8}"/>
              </a:ext>
            </a:extLst>
          </p:cNvPr>
          <p:cNvSpPr txBox="1"/>
          <p:nvPr/>
        </p:nvSpPr>
        <p:spPr>
          <a:xfrm>
            <a:off x="5483181" y="2100490"/>
            <a:ext cx="2393604" cy="276999"/>
          </a:xfrm>
          <a:prstGeom prst="rect">
            <a:avLst/>
          </a:prstGeom>
          <a:noFill/>
        </p:spPr>
        <p:txBody>
          <a:bodyPr wrap="none" rtlCol="0">
            <a:spAutoFit/>
          </a:bodyPr>
          <a:lstStyle/>
          <a:p>
            <a:r>
              <a:rPr lang="en-US" sz="1200" dirty="0">
                <a:solidFill>
                  <a:srgbClr val="FF0000"/>
                </a:solidFill>
                <a:latin typeface="Consolas" panose="020B0609020204030204" pitchFamily="49" charset="0"/>
              </a:rPr>
              <a:t>&lt;super secret recipe data&gt;</a:t>
            </a:r>
          </a:p>
        </p:txBody>
      </p:sp>
      <p:grpSp>
        <p:nvGrpSpPr>
          <p:cNvPr id="40" name="Group 39">
            <a:extLst>
              <a:ext uri="{FF2B5EF4-FFF2-40B4-BE49-F238E27FC236}">
                <a16:creationId xmlns:a16="http://schemas.microsoft.com/office/drawing/2014/main" id="{B16F0B07-3853-EBE0-33F0-C5D63513898F}"/>
              </a:ext>
            </a:extLst>
          </p:cNvPr>
          <p:cNvGrpSpPr/>
          <p:nvPr/>
        </p:nvGrpSpPr>
        <p:grpSpPr>
          <a:xfrm>
            <a:off x="8208726" y="2208815"/>
            <a:ext cx="917239" cy="592514"/>
            <a:chOff x="4611418" y="2678482"/>
            <a:chExt cx="917239" cy="592514"/>
          </a:xfrm>
        </p:grpSpPr>
        <p:pic>
          <p:nvPicPr>
            <p:cNvPr id="41" name="Graphic 40" descr="User with solid fill">
              <a:extLst>
                <a:ext uri="{FF2B5EF4-FFF2-40B4-BE49-F238E27FC236}">
                  <a16:creationId xmlns:a16="http://schemas.microsoft.com/office/drawing/2014/main" id="{B3DE03A3-78D3-766F-9B7B-C52EF5C3DB5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00852" y="2678482"/>
              <a:ext cx="366389" cy="366389"/>
            </a:xfrm>
            <a:prstGeom prst="rect">
              <a:avLst/>
            </a:prstGeom>
          </p:spPr>
        </p:pic>
        <p:sp>
          <p:nvSpPr>
            <p:cNvPr id="42" name="TextBox 41">
              <a:extLst>
                <a:ext uri="{FF2B5EF4-FFF2-40B4-BE49-F238E27FC236}">
                  <a16:creationId xmlns:a16="http://schemas.microsoft.com/office/drawing/2014/main" id="{297D49F1-FD54-9F8E-6666-823A8339D6AC}"/>
                </a:ext>
              </a:extLst>
            </p:cNvPr>
            <p:cNvSpPr txBox="1"/>
            <p:nvPr/>
          </p:nvSpPr>
          <p:spPr>
            <a:xfrm>
              <a:off x="4611418" y="2993997"/>
              <a:ext cx="917239" cy="276999"/>
            </a:xfrm>
            <a:prstGeom prst="rect">
              <a:avLst/>
            </a:prstGeom>
            <a:noFill/>
          </p:spPr>
          <p:txBody>
            <a:bodyPr wrap="none" rtlCol="0">
              <a:spAutoFit/>
            </a:bodyPr>
            <a:lstStyle/>
            <a:p>
              <a:r>
                <a:rPr lang="en-US" sz="1200" dirty="0"/>
                <a:t>Authorized</a:t>
              </a:r>
            </a:p>
          </p:txBody>
        </p:sp>
      </p:grpSp>
      <p:grpSp>
        <p:nvGrpSpPr>
          <p:cNvPr id="43" name="Group 42">
            <a:extLst>
              <a:ext uri="{FF2B5EF4-FFF2-40B4-BE49-F238E27FC236}">
                <a16:creationId xmlns:a16="http://schemas.microsoft.com/office/drawing/2014/main" id="{4C3E878F-7886-4202-CDF0-2DD85F43855C}"/>
              </a:ext>
            </a:extLst>
          </p:cNvPr>
          <p:cNvGrpSpPr/>
          <p:nvPr/>
        </p:nvGrpSpPr>
        <p:grpSpPr>
          <a:xfrm>
            <a:off x="8225450" y="2849647"/>
            <a:ext cx="918841" cy="742096"/>
            <a:chOff x="5199932" y="3718432"/>
            <a:chExt cx="918841" cy="742096"/>
          </a:xfrm>
        </p:grpSpPr>
        <p:pic>
          <p:nvPicPr>
            <p:cNvPr id="44" name="Graphic 43" descr="Lock with solid fill">
              <a:extLst>
                <a:ext uri="{FF2B5EF4-FFF2-40B4-BE49-F238E27FC236}">
                  <a16:creationId xmlns:a16="http://schemas.microsoft.com/office/drawing/2014/main" id="{CDA04BE4-722F-9A36-3A97-4D59D4EC43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83181" y="3718432"/>
              <a:ext cx="317294" cy="317294"/>
            </a:xfrm>
            <a:prstGeom prst="rect">
              <a:avLst/>
            </a:prstGeom>
          </p:spPr>
        </p:pic>
        <p:sp>
          <p:nvSpPr>
            <p:cNvPr id="45" name="TextBox 44">
              <a:extLst>
                <a:ext uri="{FF2B5EF4-FFF2-40B4-BE49-F238E27FC236}">
                  <a16:creationId xmlns:a16="http://schemas.microsoft.com/office/drawing/2014/main" id="{32D2BF82-ABB2-3E12-CA47-19A6F928F425}"/>
                </a:ext>
              </a:extLst>
            </p:cNvPr>
            <p:cNvSpPr txBox="1"/>
            <p:nvPr/>
          </p:nvSpPr>
          <p:spPr>
            <a:xfrm>
              <a:off x="5199932" y="3998863"/>
              <a:ext cx="918841" cy="461665"/>
            </a:xfrm>
            <a:prstGeom prst="rect">
              <a:avLst/>
            </a:prstGeom>
            <a:noFill/>
          </p:spPr>
          <p:txBody>
            <a:bodyPr wrap="none" rtlCol="0">
              <a:spAutoFit/>
            </a:bodyPr>
            <a:lstStyle/>
            <a:p>
              <a:pPr algn="ctr"/>
              <a:r>
                <a:rPr lang="en-US" sz="1200" dirty="0"/>
                <a:t>Encrypted </a:t>
              </a:r>
            </a:p>
            <a:p>
              <a:pPr algn="ctr"/>
              <a:r>
                <a:rPr lang="en-US" sz="1200" dirty="0"/>
                <a:t>(HTTPS)</a:t>
              </a:r>
            </a:p>
          </p:txBody>
        </p:sp>
      </p:grpSp>
      <p:sp>
        <p:nvSpPr>
          <p:cNvPr id="46" name="TextBox 45">
            <a:extLst>
              <a:ext uri="{FF2B5EF4-FFF2-40B4-BE49-F238E27FC236}">
                <a16:creationId xmlns:a16="http://schemas.microsoft.com/office/drawing/2014/main" id="{AAC91CE2-05DD-6C09-A1CE-C73310BB7149}"/>
              </a:ext>
            </a:extLst>
          </p:cNvPr>
          <p:cNvSpPr txBox="1"/>
          <p:nvPr/>
        </p:nvSpPr>
        <p:spPr>
          <a:xfrm>
            <a:off x="9557980" y="5631057"/>
            <a:ext cx="1445076" cy="276999"/>
          </a:xfrm>
          <a:prstGeom prst="rect">
            <a:avLst/>
          </a:prstGeom>
          <a:noFill/>
        </p:spPr>
        <p:txBody>
          <a:bodyPr wrap="none" rtlCol="0">
            <a:spAutoFit/>
          </a:bodyPr>
          <a:lstStyle/>
          <a:p>
            <a:r>
              <a:rPr lang="en-US" sz="1200" dirty="0">
                <a:solidFill>
                  <a:srgbClr val="FF0000"/>
                </a:solidFill>
              </a:rPr>
              <a:t>Not HTTP capable</a:t>
            </a:r>
          </a:p>
        </p:txBody>
      </p:sp>
      <p:cxnSp>
        <p:nvCxnSpPr>
          <p:cNvPr id="49" name="Straight Connector 48">
            <a:extLst>
              <a:ext uri="{FF2B5EF4-FFF2-40B4-BE49-F238E27FC236}">
                <a16:creationId xmlns:a16="http://schemas.microsoft.com/office/drawing/2014/main" id="{2CFE2CCA-072E-4D4F-BB77-564AE33B6DA6}"/>
              </a:ext>
            </a:extLst>
          </p:cNvPr>
          <p:cNvCxnSpPr>
            <a:cxnSpLocks/>
          </p:cNvCxnSpPr>
          <p:nvPr/>
        </p:nvCxnSpPr>
        <p:spPr>
          <a:xfrm>
            <a:off x="7019944" y="2981490"/>
            <a:ext cx="2606303" cy="1892688"/>
          </a:xfrm>
          <a:prstGeom prst="line">
            <a:avLst/>
          </a:prstGeom>
          <a:ln>
            <a:prstDash val="dashDot"/>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235778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D313CB-2C45-4576-805E-BD7457F25FC2}"/>
              </a:ext>
            </a:extLst>
          </p:cNvPr>
          <p:cNvGrpSpPr/>
          <p:nvPr/>
        </p:nvGrpSpPr>
        <p:grpSpPr>
          <a:xfrm>
            <a:off x="450001" y="2276872"/>
            <a:ext cx="11281620" cy="3386854"/>
            <a:chOff x="450001" y="2317768"/>
            <a:chExt cx="11281620" cy="3386854"/>
          </a:xfrm>
        </p:grpSpPr>
        <p:grpSp>
          <p:nvGrpSpPr>
            <p:cNvPr id="19" name="Gruppieren 18"/>
            <p:cNvGrpSpPr/>
            <p:nvPr/>
          </p:nvGrpSpPr>
          <p:grpSpPr>
            <a:xfrm>
              <a:off x="450001" y="2317768"/>
              <a:ext cx="11281620" cy="3386854"/>
              <a:chOff x="5440650" y="2700000"/>
              <a:chExt cx="1267146" cy="2558100"/>
            </a:xfrm>
          </p:grpSpPr>
          <p:sp>
            <p:nvSpPr>
              <p:cNvPr id="20" name="AutoShape 26"/>
              <p:cNvSpPr>
                <a:spLocks noChangeArrowheads="1"/>
              </p:cNvSpPr>
              <p:nvPr/>
            </p:nvSpPr>
            <p:spPr bwMode="auto">
              <a:xfrm>
                <a:off x="5447796" y="2700000"/>
                <a:ext cx="1260000" cy="2520000"/>
              </a:xfrm>
              <a:prstGeom prst="roundRect">
                <a:avLst>
                  <a:gd name="adj" fmla="val 3045"/>
                </a:avLst>
              </a:prstGeom>
              <a:gradFill>
                <a:gsLst>
                  <a:gs pos="50000">
                    <a:srgbClr val="C2D481">
                      <a:lumMod val="70000"/>
                      <a:lumOff val="30000"/>
                    </a:srgbClr>
                  </a:gs>
                  <a:gs pos="0">
                    <a:srgbClr val="C2D481">
                      <a:lumMod val="50000"/>
                    </a:srgbClr>
                  </a:gs>
                  <a:gs pos="100000">
                    <a:srgbClr val="C2D481">
                      <a:lumMod val="50000"/>
                    </a:srgbClr>
                  </a:gs>
                </a:gsLst>
                <a:lin ang="0" scaled="1"/>
              </a:gra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de-DE" sz="1400" dirty="0"/>
                  <a:t>194/212/229</a:t>
                </a:r>
              </a:p>
            </p:txBody>
          </p:sp>
          <p:sp>
            <p:nvSpPr>
              <p:cNvPr id="21" name="AutoShape 26"/>
              <p:cNvSpPr>
                <a:spLocks noChangeArrowheads="1"/>
              </p:cNvSpPr>
              <p:nvPr/>
            </p:nvSpPr>
            <p:spPr bwMode="auto">
              <a:xfrm>
                <a:off x="5440650" y="2738100"/>
                <a:ext cx="1260765" cy="2520000"/>
              </a:xfrm>
              <a:prstGeom prst="roundRect">
                <a:avLst>
                  <a:gd name="adj" fmla="val 3045"/>
                </a:avLst>
              </a:prstGeom>
              <a:solidFill>
                <a:srgbClr val="C2D481"/>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de-DE" sz="1400" dirty="0"/>
              </a:p>
            </p:txBody>
          </p:sp>
        </p:grpSp>
        <p:sp>
          <p:nvSpPr>
            <p:cNvPr id="121" name="Textfeld 217">
              <a:extLst>
                <a:ext uri="{FF2B5EF4-FFF2-40B4-BE49-F238E27FC236}">
                  <a16:creationId xmlns:a16="http://schemas.microsoft.com/office/drawing/2014/main" id="{B4BB0B93-FAFA-4A33-9140-BD6A7FF16E72}"/>
                </a:ext>
              </a:extLst>
            </p:cNvPr>
            <p:cNvSpPr txBox="1"/>
            <p:nvPr/>
          </p:nvSpPr>
          <p:spPr>
            <a:xfrm>
              <a:off x="544177" y="2441911"/>
              <a:ext cx="1418124" cy="249008"/>
            </a:xfrm>
            <a:prstGeom prst="rect">
              <a:avLst/>
            </a:prstGeom>
            <a:noFill/>
          </p:spPr>
          <p:txBody>
            <a:bodyPr wrap="square" lIns="36000" tIns="18000" rtlCol="0">
              <a:spAutoFit/>
            </a:bodyPr>
            <a:lstStyle/>
            <a:p>
              <a:r>
                <a:rPr lang="en-US" sz="1200" b="1" dirty="0"/>
                <a:t>PC Hardware</a:t>
              </a:r>
            </a:p>
          </p:txBody>
        </p:sp>
      </p:grpSp>
      <p:sp>
        <p:nvSpPr>
          <p:cNvPr id="15" name="AutoShape 42"/>
          <p:cNvSpPr>
            <a:spLocks noChangeArrowheads="1"/>
          </p:cNvSpPr>
          <p:nvPr/>
        </p:nvSpPr>
        <p:spPr bwMode="auto">
          <a:xfrm>
            <a:off x="576838" y="3497497"/>
            <a:ext cx="10942067" cy="1712373"/>
          </a:xfrm>
          <a:prstGeom prst="roundRect">
            <a:avLst>
              <a:gd name="adj" fmla="val 3086"/>
            </a:avLst>
          </a:prstGeom>
          <a:solidFill>
            <a:srgbClr val="9AB72D"/>
          </a:solidFill>
          <a:ln>
            <a:noFill/>
          </a:ln>
        </p:spPr>
        <p:txBody>
          <a:bodyPr wrap="none" lIns="36000" tIns="18000"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de-DE" sz="1400" b="1" dirty="0">
              <a:ea typeface="ヒラギノ角ゴ Pro W3" pitchFamily="1" charset="-128"/>
            </a:endParaRPr>
          </a:p>
        </p:txBody>
      </p:sp>
      <p:sp>
        <p:nvSpPr>
          <p:cNvPr id="3" name="Rechteck 2"/>
          <p:cNvSpPr>
            <a:spLocks/>
          </p:cNvSpPr>
          <p:nvPr/>
        </p:nvSpPr>
        <p:spPr>
          <a:xfrm>
            <a:off x="544177" y="5342615"/>
            <a:ext cx="10942067" cy="1390078"/>
          </a:xfrm>
          <a:prstGeom prst="rect">
            <a:avLst/>
          </a:prstGeom>
          <a:solidFill>
            <a:schemeClr val="bg1"/>
          </a:solid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0" rIns="234000" rtlCol="0" anchor="ctr"/>
          <a:lstStyle/>
          <a:p>
            <a:pPr algn="ctr"/>
            <a:endParaRPr lang="en-US" sz="1600" dirty="0">
              <a:solidFill>
                <a:schemeClr val="bg1"/>
              </a:solidFill>
              <a:latin typeface="Arial" pitchFamily="34" charset="0"/>
              <a:cs typeface="Arial" pitchFamily="34" charset="0"/>
            </a:endParaRPr>
          </a:p>
        </p:txBody>
      </p:sp>
      <p:sp>
        <p:nvSpPr>
          <p:cNvPr id="22" name="Textfeld 21"/>
          <p:cNvSpPr txBox="1"/>
          <p:nvPr/>
        </p:nvSpPr>
        <p:spPr>
          <a:xfrm>
            <a:off x="679018" y="3503545"/>
            <a:ext cx="5641437" cy="249008"/>
          </a:xfrm>
          <a:prstGeom prst="rect">
            <a:avLst/>
          </a:prstGeom>
          <a:noFill/>
        </p:spPr>
        <p:txBody>
          <a:bodyPr wrap="square" lIns="36000" tIns="18000" rtlCol="0">
            <a:spAutoFit/>
          </a:bodyPr>
          <a:lstStyle/>
          <a:p>
            <a:r>
              <a:rPr lang="en-US" sz="1200" dirty="0"/>
              <a:t>TwinCAT 3</a:t>
            </a:r>
          </a:p>
        </p:txBody>
      </p:sp>
      <p:grpSp>
        <p:nvGrpSpPr>
          <p:cNvPr id="26" name="Connectivity"/>
          <p:cNvGrpSpPr/>
          <p:nvPr/>
        </p:nvGrpSpPr>
        <p:grpSpPr>
          <a:xfrm>
            <a:off x="704378" y="3858968"/>
            <a:ext cx="930734" cy="1188000"/>
            <a:chOff x="4713900" y="1277106"/>
            <a:chExt cx="4549857" cy="1065293"/>
          </a:xfrm>
        </p:grpSpPr>
        <p:sp>
          <p:nvSpPr>
            <p:cNvPr id="27" name="AutoShape 38"/>
            <p:cNvSpPr>
              <a:spLocks noChangeArrowheads="1"/>
            </p:cNvSpPr>
            <p:nvPr/>
          </p:nvSpPr>
          <p:spPr bwMode="auto">
            <a:xfrm>
              <a:off x="4943760" y="1277106"/>
              <a:ext cx="4319997" cy="1045050"/>
            </a:xfrm>
            <a:prstGeom prst="roundRect">
              <a:avLst>
                <a:gd name="adj" fmla="val 16667"/>
              </a:avLst>
            </a:prstGeom>
            <a:gradFill>
              <a:gsLst>
                <a:gs pos="50000">
                  <a:srgbClr val="992A6C">
                    <a:lumMod val="70000"/>
                    <a:lumOff val="30000"/>
                  </a:srgbClr>
                </a:gs>
                <a:gs pos="0">
                  <a:srgbClr val="992A6C">
                    <a:lumMod val="50000"/>
                  </a:srgbClr>
                </a:gs>
                <a:gs pos="100000">
                  <a:srgbClr val="992A6C">
                    <a:lumMod val="50000"/>
                  </a:srgbClr>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28" name="AutoShape 38"/>
            <p:cNvSpPr>
              <a:spLocks noChangeArrowheads="1"/>
            </p:cNvSpPr>
            <p:nvPr/>
          </p:nvSpPr>
          <p:spPr bwMode="auto">
            <a:xfrm>
              <a:off x="4713900" y="1297349"/>
              <a:ext cx="4319997" cy="1045050"/>
            </a:xfrm>
            <a:prstGeom prst="roundRect">
              <a:avLst>
                <a:gd name="adj" fmla="val 16667"/>
              </a:avLst>
            </a:prstGeom>
            <a:solidFill>
              <a:srgbClr val="992A6C"/>
            </a:solidFill>
            <a:ln>
              <a:noFill/>
            </a:ln>
            <a:effectLst/>
          </p:spPr>
          <p:txBody>
            <a:bodyPr wrap="square" lIns="36000" tIns="18000" rIns="0" bIns="0" anchor="t" anchorCtr="0">
              <a:noAutofit/>
            </a:bodyPr>
            <a:lstStyle/>
            <a:p>
              <a:pPr>
                <a:spcBef>
                  <a:spcPct val="0"/>
                </a:spcBef>
              </a:pPr>
              <a:r>
                <a:rPr lang="en-US" altLang="de-DE" sz="1050" dirty="0">
                  <a:solidFill>
                    <a:schemeClr val="bg1"/>
                  </a:solidFill>
                  <a:latin typeface="Arial" panose="020B0604020202020204" pitchFamily="34" charset="0"/>
                  <a:cs typeface="Arial" panose="020B0604020202020204" pitchFamily="34" charset="0"/>
                </a:rPr>
                <a:t>Connectivity</a:t>
              </a:r>
            </a:p>
          </p:txBody>
        </p:sp>
      </p:grpSp>
      <p:grpSp>
        <p:nvGrpSpPr>
          <p:cNvPr id="33" name="Gruppieren 32"/>
          <p:cNvGrpSpPr/>
          <p:nvPr/>
        </p:nvGrpSpPr>
        <p:grpSpPr>
          <a:xfrm>
            <a:off x="1680958" y="3858968"/>
            <a:ext cx="930734" cy="1188000"/>
            <a:chOff x="4713900" y="1277106"/>
            <a:chExt cx="4549857" cy="1065293"/>
          </a:xfrm>
        </p:grpSpPr>
        <p:sp>
          <p:nvSpPr>
            <p:cNvPr id="34" name="AutoShape 38"/>
            <p:cNvSpPr>
              <a:spLocks noChangeArrowheads="1"/>
            </p:cNvSpPr>
            <p:nvPr/>
          </p:nvSpPr>
          <p:spPr bwMode="auto">
            <a:xfrm>
              <a:off x="4943760" y="1277106"/>
              <a:ext cx="4319997" cy="1045050"/>
            </a:xfrm>
            <a:prstGeom prst="roundRect">
              <a:avLst>
                <a:gd name="adj" fmla="val 16667"/>
              </a:avLst>
            </a:prstGeom>
            <a:gradFill>
              <a:gsLst>
                <a:gs pos="50000">
                  <a:srgbClr val="C2D481"/>
                </a:gs>
                <a:gs pos="0">
                  <a:srgbClr val="728431"/>
                </a:gs>
                <a:gs pos="100000">
                  <a:srgbClr val="728431"/>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35" name="AutoShape 38"/>
            <p:cNvSpPr>
              <a:spLocks noChangeArrowheads="1"/>
            </p:cNvSpPr>
            <p:nvPr/>
          </p:nvSpPr>
          <p:spPr bwMode="auto">
            <a:xfrm>
              <a:off x="4713900" y="1297349"/>
              <a:ext cx="4319997" cy="1045050"/>
            </a:xfrm>
            <a:prstGeom prst="roundRect">
              <a:avLst>
                <a:gd name="adj" fmla="val 16667"/>
              </a:avLst>
            </a:prstGeom>
            <a:solidFill>
              <a:srgbClr val="C2D481"/>
            </a:solidFill>
            <a:ln>
              <a:noFill/>
            </a:ln>
            <a:effectLst/>
          </p:spPr>
          <p:txBody>
            <a:bodyPr wrap="square" lIns="36000" tIns="18000" rIns="0" bIns="0" anchor="t" anchorCtr="0">
              <a:noAutofit/>
            </a:bodyPr>
            <a:lstStyle/>
            <a:p>
              <a:pPr>
                <a:spcBef>
                  <a:spcPct val="0"/>
                </a:spcBef>
              </a:pPr>
              <a:r>
                <a:rPr lang="en-US" altLang="de-DE" sz="1050" dirty="0">
                  <a:latin typeface="Arial" panose="020B0604020202020204" pitchFamily="34" charset="0"/>
                  <a:cs typeface="Arial" panose="020B0604020202020204" pitchFamily="34" charset="0"/>
                </a:rPr>
                <a:t>PLC</a:t>
              </a:r>
            </a:p>
          </p:txBody>
        </p:sp>
      </p:grpSp>
      <p:grpSp>
        <p:nvGrpSpPr>
          <p:cNvPr id="61" name="Gruppieren 60"/>
          <p:cNvGrpSpPr/>
          <p:nvPr/>
        </p:nvGrpSpPr>
        <p:grpSpPr>
          <a:xfrm>
            <a:off x="2657537" y="3858968"/>
            <a:ext cx="930734" cy="1188000"/>
            <a:chOff x="4713900" y="1277106"/>
            <a:chExt cx="4549857" cy="1065293"/>
          </a:xfrm>
        </p:grpSpPr>
        <p:sp>
          <p:nvSpPr>
            <p:cNvPr id="62" name="AutoShape 38"/>
            <p:cNvSpPr>
              <a:spLocks noChangeArrowheads="1"/>
            </p:cNvSpPr>
            <p:nvPr/>
          </p:nvSpPr>
          <p:spPr bwMode="auto">
            <a:xfrm>
              <a:off x="4943760" y="1277106"/>
              <a:ext cx="4319997" cy="1045050"/>
            </a:xfrm>
            <a:prstGeom prst="roundRect">
              <a:avLst>
                <a:gd name="adj" fmla="val 16667"/>
              </a:avLst>
            </a:prstGeom>
            <a:gradFill>
              <a:gsLst>
                <a:gs pos="50000">
                  <a:srgbClr val="F6CF38"/>
                </a:gs>
                <a:gs pos="0">
                  <a:srgbClr val="BF9809"/>
                </a:gs>
                <a:gs pos="100000">
                  <a:srgbClr val="BF9809"/>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63" name="AutoShape 38"/>
            <p:cNvSpPr>
              <a:spLocks noChangeArrowheads="1"/>
            </p:cNvSpPr>
            <p:nvPr/>
          </p:nvSpPr>
          <p:spPr bwMode="auto">
            <a:xfrm>
              <a:off x="4713900" y="1297349"/>
              <a:ext cx="4319997" cy="1045050"/>
            </a:xfrm>
            <a:prstGeom prst="roundRect">
              <a:avLst>
                <a:gd name="adj" fmla="val 16667"/>
              </a:avLst>
            </a:prstGeom>
            <a:solidFill>
              <a:srgbClr val="F6CF38"/>
            </a:solidFill>
            <a:ln>
              <a:noFill/>
            </a:ln>
            <a:effectLst/>
          </p:spPr>
          <p:txBody>
            <a:bodyPr wrap="square" lIns="36000" tIns="18000" rIns="0" bIns="0" anchor="t" anchorCtr="0">
              <a:noAutofit/>
            </a:bodyPr>
            <a:lstStyle/>
            <a:p>
              <a:pPr>
                <a:spcBef>
                  <a:spcPct val="0"/>
                </a:spcBef>
              </a:pPr>
              <a:r>
                <a:rPr lang="en-US" altLang="de-DE" sz="1050" dirty="0">
                  <a:latin typeface="Arial" panose="020B0604020202020204" pitchFamily="34" charset="0"/>
                  <a:cs typeface="Arial" panose="020B0604020202020204" pitchFamily="34" charset="0"/>
                </a:rPr>
                <a:t>PLC</a:t>
              </a:r>
            </a:p>
            <a:p>
              <a:pPr>
                <a:spcBef>
                  <a:spcPct val="0"/>
                </a:spcBef>
              </a:pPr>
              <a:r>
                <a:rPr lang="en-US" altLang="de-DE" sz="1050" dirty="0">
                  <a:latin typeface="Arial" panose="020B0604020202020204" pitchFamily="34" charset="0"/>
                  <a:cs typeface="Arial" panose="020B0604020202020204" pitchFamily="34" charset="0"/>
                </a:rPr>
                <a:t>Safety</a:t>
              </a:r>
            </a:p>
          </p:txBody>
        </p:sp>
      </p:grpSp>
      <p:grpSp>
        <p:nvGrpSpPr>
          <p:cNvPr id="64" name="Gruppieren 63"/>
          <p:cNvGrpSpPr/>
          <p:nvPr/>
        </p:nvGrpSpPr>
        <p:grpSpPr>
          <a:xfrm>
            <a:off x="3634117" y="3858968"/>
            <a:ext cx="930734" cy="1188000"/>
            <a:chOff x="4713900" y="1277106"/>
            <a:chExt cx="4549857" cy="1065293"/>
          </a:xfrm>
        </p:grpSpPr>
        <p:sp>
          <p:nvSpPr>
            <p:cNvPr id="65" name="AutoShape 38"/>
            <p:cNvSpPr>
              <a:spLocks noChangeArrowheads="1"/>
            </p:cNvSpPr>
            <p:nvPr/>
          </p:nvSpPr>
          <p:spPr bwMode="auto">
            <a:xfrm>
              <a:off x="4943760" y="1277106"/>
              <a:ext cx="4319997" cy="1045050"/>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66"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Motion</a:t>
              </a:r>
            </a:p>
          </p:txBody>
        </p:sp>
      </p:grpSp>
      <p:grpSp>
        <p:nvGrpSpPr>
          <p:cNvPr id="73" name="Gruppieren 72"/>
          <p:cNvGrpSpPr/>
          <p:nvPr/>
        </p:nvGrpSpPr>
        <p:grpSpPr>
          <a:xfrm>
            <a:off x="6563856" y="3858968"/>
            <a:ext cx="930734" cy="1188000"/>
            <a:chOff x="4713900" y="1277106"/>
            <a:chExt cx="4549857" cy="1065293"/>
          </a:xfrm>
        </p:grpSpPr>
        <p:sp>
          <p:nvSpPr>
            <p:cNvPr id="74" name="AutoShape 38"/>
            <p:cNvSpPr>
              <a:spLocks noChangeArrowheads="1"/>
            </p:cNvSpPr>
            <p:nvPr/>
          </p:nvSpPr>
          <p:spPr bwMode="auto">
            <a:xfrm>
              <a:off x="4943760" y="1277106"/>
              <a:ext cx="4319997" cy="1045050"/>
            </a:xfrm>
            <a:prstGeom prst="roundRect">
              <a:avLst>
                <a:gd name="adj" fmla="val 16667"/>
              </a:avLst>
            </a:prstGeom>
            <a:gradFill>
              <a:gsLst>
                <a:gs pos="50000">
                  <a:srgbClr val="C2D481"/>
                </a:gs>
                <a:gs pos="0">
                  <a:srgbClr val="728431"/>
                </a:gs>
                <a:gs pos="100000">
                  <a:srgbClr val="728431"/>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75" name="AutoShape 38"/>
            <p:cNvSpPr>
              <a:spLocks noChangeArrowheads="1"/>
            </p:cNvSpPr>
            <p:nvPr/>
          </p:nvSpPr>
          <p:spPr bwMode="auto">
            <a:xfrm>
              <a:off x="4713900" y="1297349"/>
              <a:ext cx="4319997" cy="1045050"/>
            </a:xfrm>
            <a:prstGeom prst="roundRect">
              <a:avLst>
                <a:gd name="adj" fmla="val 16667"/>
              </a:avLst>
            </a:prstGeom>
            <a:solidFill>
              <a:srgbClr val="C2D481"/>
            </a:solidFill>
            <a:ln>
              <a:noFill/>
            </a:ln>
            <a:effectLst/>
          </p:spPr>
          <p:txBody>
            <a:bodyPr wrap="square" lIns="36000" tIns="18000" rIns="0" bIns="0" anchor="t" anchorCtr="0">
              <a:noAutofit/>
            </a:bodyPr>
            <a:lstStyle/>
            <a:p>
              <a:pPr>
                <a:spcBef>
                  <a:spcPct val="0"/>
                </a:spcBef>
              </a:pPr>
              <a:r>
                <a:rPr lang="en-US" altLang="de-DE" sz="1050" dirty="0">
                  <a:latin typeface="Arial" panose="020B0604020202020204" pitchFamily="34" charset="0"/>
                  <a:cs typeface="Arial" panose="020B0604020202020204" pitchFamily="34" charset="0"/>
                </a:rPr>
                <a:t>CCAT</a:t>
              </a:r>
            </a:p>
            <a:p>
              <a:pPr>
                <a:spcBef>
                  <a:spcPct val="0"/>
                </a:spcBef>
              </a:pPr>
              <a:r>
                <a:rPr lang="en-US" altLang="de-DE" sz="1050" dirty="0">
                  <a:latin typeface="Arial" panose="020B0604020202020204" pitchFamily="34" charset="0"/>
                  <a:cs typeface="Arial" panose="020B0604020202020204" pitchFamily="34" charset="0"/>
                </a:rPr>
                <a:t>Modules</a:t>
              </a:r>
            </a:p>
          </p:txBody>
        </p:sp>
      </p:grpSp>
      <p:grpSp>
        <p:nvGrpSpPr>
          <p:cNvPr id="76" name="Gruppieren 75"/>
          <p:cNvGrpSpPr/>
          <p:nvPr/>
        </p:nvGrpSpPr>
        <p:grpSpPr>
          <a:xfrm>
            <a:off x="7540435" y="3858968"/>
            <a:ext cx="930734" cy="1188000"/>
            <a:chOff x="4713900" y="1277106"/>
            <a:chExt cx="4549857" cy="1065293"/>
          </a:xfrm>
        </p:grpSpPr>
        <p:sp>
          <p:nvSpPr>
            <p:cNvPr id="77" name="AutoShape 38"/>
            <p:cNvSpPr>
              <a:spLocks noChangeArrowheads="1"/>
            </p:cNvSpPr>
            <p:nvPr/>
          </p:nvSpPr>
          <p:spPr bwMode="auto">
            <a:xfrm>
              <a:off x="4943760" y="1277106"/>
              <a:ext cx="4319997" cy="1045050"/>
            </a:xfrm>
            <a:prstGeom prst="roundRect">
              <a:avLst>
                <a:gd name="adj" fmla="val 16667"/>
              </a:avLst>
            </a:prstGeom>
            <a:gradFill>
              <a:gsLst>
                <a:gs pos="50000">
                  <a:srgbClr val="2B7A83"/>
                </a:gs>
                <a:gs pos="0">
                  <a:srgbClr val="19464B"/>
                </a:gs>
                <a:gs pos="100000">
                  <a:srgbClr val="19464B"/>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78" name="AutoShape 38"/>
            <p:cNvSpPr>
              <a:spLocks noChangeArrowheads="1"/>
            </p:cNvSpPr>
            <p:nvPr/>
          </p:nvSpPr>
          <p:spPr bwMode="auto">
            <a:xfrm>
              <a:off x="4713900" y="1297349"/>
              <a:ext cx="4319997" cy="1045050"/>
            </a:xfrm>
            <a:prstGeom prst="roundRect">
              <a:avLst>
                <a:gd name="adj" fmla="val 16667"/>
              </a:avLst>
            </a:prstGeom>
            <a:solidFill>
              <a:srgbClr val="2B7A83"/>
            </a:solidFill>
            <a:ln>
              <a:noFill/>
            </a:ln>
            <a:effectLst/>
          </p:spPr>
          <p:txBody>
            <a:bodyPr wrap="square" lIns="36000" tIns="18000" rIns="0" bIns="0" anchor="t" anchorCtr="0">
              <a:noAutofit/>
            </a:bodyPr>
            <a:lstStyle/>
            <a:p>
              <a:pPr>
                <a:spcBef>
                  <a:spcPct val="0"/>
                </a:spcBef>
              </a:pPr>
              <a:r>
                <a:rPr lang="en-US" sz="1050" dirty="0">
                  <a:solidFill>
                    <a:schemeClr val="bg1"/>
                  </a:solidFill>
                </a:rPr>
                <a:t>Simulink</a:t>
              </a:r>
              <a:r>
                <a:rPr lang="en-US" sz="1050" baseline="30000" dirty="0">
                  <a:solidFill>
                    <a:schemeClr val="bg1"/>
                  </a:solidFill>
                </a:rPr>
                <a:t>®</a:t>
              </a:r>
              <a:endParaRPr lang="en-US" sz="1050" dirty="0">
                <a:solidFill>
                  <a:schemeClr val="bg1"/>
                </a:solidFill>
                <a:latin typeface="Arial" panose="020B0604020202020204" pitchFamily="34" charset="0"/>
                <a:cs typeface="Arial" panose="020B0604020202020204" pitchFamily="34" charset="0"/>
              </a:endParaRPr>
            </a:p>
            <a:p>
              <a:pPr>
                <a:spcBef>
                  <a:spcPct val="0"/>
                </a:spcBef>
              </a:pPr>
              <a:r>
                <a:rPr lang="en-US" sz="1050" dirty="0">
                  <a:solidFill>
                    <a:schemeClr val="bg1"/>
                  </a:solidFill>
                  <a:latin typeface="Arial" panose="020B0604020202020204" pitchFamily="34" charset="0"/>
                  <a:cs typeface="Arial" panose="020B0604020202020204" pitchFamily="34" charset="0"/>
                </a:rPr>
                <a:t>Module</a:t>
              </a:r>
              <a:endParaRPr lang="en-US" sz="1050" dirty="0">
                <a:solidFill>
                  <a:schemeClr val="bg1"/>
                </a:solidFill>
              </a:endParaRPr>
            </a:p>
          </p:txBody>
        </p:sp>
      </p:grpSp>
      <p:grpSp>
        <p:nvGrpSpPr>
          <p:cNvPr id="79" name="Gruppieren 78"/>
          <p:cNvGrpSpPr/>
          <p:nvPr/>
        </p:nvGrpSpPr>
        <p:grpSpPr>
          <a:xfrm>
            <a:off x="8537703" y="3858968"/>
            <a:ext cx="910044" cy="1183712"/>
            <a:chOff x="4943760" y="1277106"/>
            <a:chExt cx="4319997" cy="1061448"/>
          </a:xfrm>
        </p:grpSpPr>
        <p:sp>
          <p:nvSpPr>
            <p:cNvPr id="80" name="AutoShape 38"/>
            <p:cNvSpPr>
              <a:spLocks noChangeArrowheads="1"/>
            </p:cNvSpPr>
            <p:nvPr/>
          </p:nvSpPr>
          <p:spPr bwMode="auto">
            <a:xfrm>
              <a:off x="4943760" y="1277106"/>
              <a:ext cx="4319997" cy="1045050"/>
            </a:xfrm>
            <a:prstGeom prst="roundRect">
              <a:avLst>
                <a:gd name="adj" fmla="val 16667"/>
              </a:avLst>
            </a:prstGeom>
            <a:gradFill>
              <a:gsLst>
                <a:gs pos="50000">
                  <a:schemeClr val="accent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81" name="AutoShape 38"/>
            <p:cNvSpPr>
              <a:spLocks noChangeArrowheads="1"/>
            </p:cNvSpPr>
            <p:nvPr/>
          </p:nvSpPr>
          <p:spPr bwMode="auto">
            <a:xfrm>
              <a:off x="4943761" y="1293504"/>
              <a:ext cx="4118295" cy="1045050"/>
            </a:xfrm>
            <a:prstGeom prst="roundRect">
              <a:avLst>
                <a:gd name="adj" fmla="val 16667"/>
              </a:avLst>
            </a:prstGeom>
            <a:solidFill>
              <a:schemeClr val="accent2"/>
            </a:solidFill>
            <a:ln>
              <a:noFill/>
            </a:ln>
            <a:effectLst/>
          </p:spPr>
          <p:txBody>
            <a:bodyPr wrap="none" lIns="0" tIns="18000" rIns="0" bIns="0" anchor="t" anchorCtr="0">
              <a:noAutofit/>
            </a:bodyPr>
            <a:lstStyle/>
            <a:p>
              <a:pPr>
                <a:spcBef>
                  <a:spcPct val="0"/>
                </a:spcBef>
              </a:pPr>
              <a:r>
                <a:rPr lang="en-US" altLang="de-DE" sz="1050" dirty="0">
                  <a:solidFill>
                    <a:schemeClr val="bg1"/>
                  </a:solidFill>
                  <a:latin typeface="Arial" panose="020B0604020202020204" pitchFamily="34" charset="0"/>
                  <a:cs typeface="Arial" panose="020B0604020202020204" pitchFamily="34" charset="0"/>
                </a:rPr>
                <a:t>Measurement </a:t>
              </a:r>
            </a:p>
            <a:p>
              <a:pPr>
                <a:spcBef>
                  <a:spcPct val="0"/>
                </a:spcBef>
              </a:pPr>
              <a:r>
                <a:rPr lang="en-US" altLang="de-DE" sz="1050" dirty="0">
                  <a:solidFill>
                    <a:schemeClr val="bg1"/>
                  </a:solidFill>
                  <a:latin typeface="Arial" panose="020B0604020202020204" pitchFamily="34" charset="0"/>
                  <a:cs typeface="Arial" panose="020B0604020202020204" pitchFamily="34" charset="0"/>
                </a:rPr>
                <a:t>and Analytics</a:t>
              </a:r>
            </a:p>
          </p:txBody>
        </p:sp>
      </p:grpSp>
      <p:grpSp>
        <p:nvGrpSpPr>
          <p:cNvPr id="82" name="Gruppieren 81"/>
          <p:cNvGrpSpPr/>
          <p:nvPr/>
        </p:nvGrpSpPr>
        <p:grpSpPr>
          <a:xfrm>
            <a:off x="9493594" y="3858968"/>
            <a:ext cx="930734" cy="1188000"/>
            <a:chOff x="4713900" y="1277106"/>
            <a:chExt cx="4549857" cy="1065293"/>
          </a:xfrm>
        </p:grpSpPr>
        <p:sp>
          <p:nvSpPr>
            <p:cNvPr id="83" name="AutoShape 38"/>
            <p:cNvSpPr>
              <a:spLocks noChangeArrowheads="1"/>
            </p:cNvSpPr>
            <p:nvPr/>
          </p:nvSpPr>
          <p:spPr bwMode="auto">
            <a:xfrm>
              <a:off x="4943760" y="1277106"/>
              <a:ext cx="4319997" cy="1045050"/>
            </a:xfrm>
            <a:prstGeom prst="roundRect">
              <a:avLst>
                <a:gd name="adj" fmla="val 16667"/>
              </a:avLst>
            </a:prstGeom>
            <a:gradFill>
              <a:gsLst>
                <a:gs pos="50000">
                  <a:srgbClr val="C9252C"/>
                </a:gs>
                <a:gs pos="0">
                  <a:srgbClr val="8E1A20"/>
                </a:gs>
                <a:gs pos="100000">
                  <a:srgbClr val="8E1A20"/>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84" name="AutoShape 38"/>
            <p:cNvSpPr>
              <a:spLocks noChangeArrowheads="1"/>
            </p:cNvSpPr>
            <p:nvPr/>
          </p:nvSpPr>
          <p:spPr bwMode="auto">
            <a:xfrm>
              <a:off x="4713900" y="1297349"/>
              <a:ext cx="4319997" cy="1045050"/>
            </a:xfrm>
            <a:prstGeom prst="roundRect">
              <a:avLst>
                <a:gd name="adj" fmla="val 16667"/>
              </a:avLst>
            </a:prstGeom>
            <a:solidFill>
              <a:srgbClr val="C9252C"/>
            </a:solidFill>
            <a:ln>
              <a:noFill/>
            </a:ln>
            <a:effectLst/>
          </p:spPr>
          <p:txBody>
            <a:bodyPr wrap="square" lIns="36000" tIns="18000" rIns="0" bIns="0" anchor="t" anchorCtr="0">
              <a:noAutofit/>
            </a:bodyPr>
            <a:lstStyle/>
            <a:p>
              <a:pPr>
                <a:spcBef>
                  <a:spcPct val="0"/>
                </a:spcBef>
              </a:pPr>
              <a:r>
                <a:rPr lang="en-US" altLang="de-DE" sz="1050" dirty="0">
                  <a:solidFill>
                    <a:schemeClr val="bg1"/>
                  </a:solidFill>
                  <a:latin typeface="Arial" panose="020B0604020202020204" pitchFamily="34" charset="0"/>
                  <a:cs typeface="Arial" panose="020B0604020202020204" pitchFamily="34" charset="0"/>
                </a:rPr>
                <a:t>Vision Runtime</a:t>
              </a:r>
            </a:p>
          </p:txBody>
        </p:sp>
      </p:grpSp>
      <p:grpSp>
        <p:nvGrpSpPr>
          <p:cNvPr id="85" name="Gruppieren 84"/>
          <p:cNvGrpSpPr/>
          <p:nvPr/>
        </p:nvGrpSpPr>
        <p:grpSpPr>
          <a:xfrm>
            <a:off x="10470169" y="3858968"/>
            <a:ext cx="930734" cy="1188000"/>
            <a:chOff x="4713900" y="1277106"/>
            <a:chExt cx="4549857" cy="1065293"/>
          </a:xfrm>
        </p:grpSpPr>
        <p:sp>
          <p:nvSpPr>
            <p:cNvPr id="86" name="AutoShape 38"/>
            <p:cNvSpPr>
              <a:spLocks noChangeArrowheads="1"/>
            </p:cNvSpPr>
            <p:nvPr/>
          </p:nvSpPr>
          <p:spPr bwMode="auto">
            <a:xfrm>
              <a:off x="4943760" y="1277106"/>
              <a:ext cx="4319997" cy="1045050"/>
            </a:xfrm>
            <a:prstGeom prst="roundRect">
              <a:avLst>
                <a:gd name="adj" fmla="val 16667"/>
              </a:avLst>
            </a:prstGeom>
            <a:gradFill>
              <a:gsLst>
                <a:gs pos="50000">
                  <a:srgbClr val="0083CA"/>
                </a:gs>
                <a:gs pos="0">
                  <a:srgbClr val="004E7A"/>
                </a:gs>
                <a:gs pos="100000">
                  <a:srgbClr val="004E7A"/>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87" name="AutoShape 38"/>
            <p:cNvSpPr>
              <a:spLocks noChangeArrowheads="1"/>
            </p:cNvSpPr>
            <p:nvPr/>
          </p:nvSpPr>
          <p:spPr bwMode="auto">
            <a:xfrm>
              <a:off x="4713900" y="1297349"/>
              <a:ext cx="4319997" cy="1045050"/>
            </a:xfrm>
            <a:prstGeom prst="roundRect">
              <a:avLst>
                <a:gd name="adj" fmla="val 16667"/>
              </a:avLst>
            </a:prstGeom>
            <a:solidFill>
              <a:srgbClr val="0083CA"/>
            </a:solidFill>
            <a:ln>
              <a:noFill/>
            </a:ln>
            <a:effectLst/>
          </p:spPr>
          <p:txBody>
            <a:bodyPr wrap="square" lIns="36000" tIns="18000" rIns="0" bIns="0" anchor="t" anchorCtr="0">
              <a:noAutofit/>
            </a:bodyPr>
            <a:lstStyle/>
            <a:p>
              <a:pPr>
                <a:spcBef>
                  <a:spcPct val="0"/>
                </a:spcBef>
              </a:pPr>
              <a:r>
                <a:rPr lang="en-US" altLang="de-DE" sz="1050" dirty="0">
                  <a:solidFill>
                    <a:schemeClr val="bg1"/>
                  </a:solidFill>
                  <a:latin typeface="Arial" panose="020B0604020202020204" pitchFamily="34" charset="0"/>
                  <a:cs typeface="Arial" panose="020B0604020202020204" pitchFamily="34" charset="0"/>
                </a:rPr>
                <a:t>HMI</a:t>
              </a:r>
            </a:p>
          </p:txBody>
        </p:sp>
      </p:grpSp>
      <p:grpSp>
        <p:nvGrpSpPr>
          <p:cNvPr id="90" name="Gruppieren 89"/>
          <p:cNvGrpSpPr/>
          <p:nvPr/>
        </p:nvGrpSpPr>
        <p:grpSpPr>
          <a:xfrm>
            <a:off x="4610696" y="3858968"/>
            <a:ext cx="930734" cy="1188000"/>
            <a:chOff x="4713900" y="1277106"/>
            <a:chExt cx="4549857" cy="1065293"/>
          </a:xfrm>
        </p:grpSpPr>
        <p:sp>
          <p:nvSpPr>
            <p:cNvPr id="91" name="AutoShape 38"/>
            <p:cNvSpPr>
              <a:spLocks noChangeArrowheads="1"/>
            </p:cNvSpPr>
            <p:nvPr/>
          </p:nvSpPr>
          <p:spPr bwMode="auto">
            <a:xfrm>
              <a:off x="4943760" y="1277106"/>
              <a:ext cx="4319997" cy="1045050"/>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92"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CNC</a:t>
              </a:r>
            </a:p>
          </p:txBody>
        </p:sp>
      </p:grpSp>
      <p:grpSp>
        <p:nvGrpSpPr>
          <p:cNvPr id="93" name="Gruppieren 92"/>
          <p:cNvGrpSpPr/>
          <p:nvPr/>
        </p:nvGrpSpPr>
        <p:grpSpPr>
          <a:xfrm>
            <a:off x="5587276" y="3858968"/>
            <a:ext cx="930734" cy="1188000"/>
            <a:chOff x="4713900" y="1277106"/>
            <a:chExt cx="4549857" cy="1065293"/>
          </a:xfrm>
        </p:grpSpPr>
        <p:sp>
          <p:nvSpPr>
            <p:cNvPr id="94" name="AutoShape 38"/>
            <p:cNvSpPr>
              <a:spLocks noChangeArrowheads="1"/>
            </p:cNvSpPr>
            <p:nvPr/>
          </p:nvSpPr>
          <p:spPr bwMode="auto">
            <a:xfrm>
              <a:off x="4943760" y="1277106"/>
              <a:ext cx="4319997" cy="1045050"/>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95"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Robotics Motion</a:t>
              </a:r>
            </a:p>
          </p:txBody>
        </p:sp>
      </p:grpSp>
      <p:grpSp>
        <p:nvGrpSpPr>
          <p:cNvPr id="172" name="Gruppieren 171"/>
          <p:cNvGrpSpPr/>
          <p:nvPr/>
        </p:nvGrpSpPr>
        <p:grpSpPr>
          <a:xfrm>
            <a:off x="631693" y="2751686"/>
            <a:ext cx="1379702" cy="586011"/>
            <a:chOff x="4713900" y="1258590"/>
            <a:chExt cx="4451450" cy="1083809"/>
          </a:xfrm>
        </p:grpSpPr>
        <p:sp>
          <p:nvSpPr>
            <p:cNvPr id="173"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74"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IoT Communication</a:t>
              </a:r>
            </a:p>
            <a:p>
              <a:pPr>
                <a:spcBef>
                  <a:spcPct val="0"/>
                </a:spcBef>
              </a:pPr>
              <a:r>
                <a:rPr lang="en-US" altLang="de-DE" sz="1050" dirty="0">
                  <a:latin typeface="+mj-lt"/>
                  <a:cs typeface="Arial" panose="020B0604020202020204" pitchFamily="34" charset="0"/>
                </a:rPr>
                <a:t>HTTPs</a:t>
              </a:r>
            </a:p>
            <a:p>
              <a:pPr>
                <a:spcBef>
                  <a:spcPct val="0"/>
                </a:spcBef>
              </a:pPr>
              <a:r>
                <a:rPr lang="en-US" altLang="de-DE" sz="1050" dirty="0">
                  <a:latin typeface="+mj-lt"/>
                  <a:cs typeface="Arial" panose="020B0604020202020204" pitchFamily="34" charset="0"/>
                </a:rPr>
                <a:t>MQTT</a:t>
              </a:r>
            </a:p>
            <a:p>
              <a:pPr>
                <a:spcBef>
                  <a:spcPct val="0"/>
                </a:spcBef>
              </a:pPr>
              <a:endParaRPr lang="en-US" altLang="de-DE" sz="1050" dirty="0">
                <a:latin typeface="+mj-lt"/>
                <a:cs typeface="Arial" panose="020B0604020202020204" pitchFamily="34" charset="0"/>
              </a:endParaRPr>
            </a:p>
          </p:txBody>
        </p:sp>
      </p:grpSp>
      <p:grpSp>
        <p:nvGrpSpPr>
          <p:cNvPr id="175" name="Gruppieren 174"/>
          <p:cNvGrpSpPr/>
          <p:nvPr/>
        </p:nvGrpSpPr>
        <p:grpSpPr>
          <a:xfrm>
            <a:off x="2226099" y="2751686"/>
            <a:ext cx="1379702" cy="586011"/>
            <a:chOff x="4713900" y="1258590"/>
            <a:chExt cx="4451450" cy="1083809"/>
          </a:xfrm>
        </p:grpSpPr>
        <p:sp>
          <p:nvSpPr>
            <p:cNvPr id="176"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77"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Database Connection</a:t>
              </a:r>
            </a:p>
          </p:txBody>
        </p:sp>
      </p:grpSp>
      <p:grpSp>
        <p:nvGrpSpPr>
          <p:cNvPr id="178" name="Gruppieren 177"/>
          <p:cNvGrpSpPr/>
          <p:nvPr/>
        </p:nvGrpSpPr>
        <p:grpSpPr>
          <a:xfrm>
            <a:off x="3820506" y="2751686"/>
            <a:ext cx="1379702" cy="586011"/>
            <a:chOff x="4713900" y="1258590"/>
            <a:chExt cx="4451450" cy="1083809"/>
          </a:xfrm>
        </p:grpSpPr>
        <p:sp>
          <p:nvSpPr>
            <p:cNvPr id="179"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80"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TCP/IP</a:t>
              </a:r>
            </a:p>
          </p:txBody>
        </p:sp>
      </p:grpSp>
      <p:grpSp>
        <p:nvGrpSpPr>
          <p:cNvPr id="181" name="Gruppieren 180"/>
          <p:cNvGrpSpPr/>
          <p:nvPr/>
        </p:nvGrpSpPr>
        <p:grpSpPr>
          <a:xfrm>
            <a:off x="5414912" y="2751686"/>
            <a:ext cx="1379702" cy="586011"/>
            <a:chOff x="4713900" y="1258590"/>
            <a:chExt cx="4451450" cy="1083809"/>
          </a:xfrm>
        </p:grpSpPr>
        <p:sp>
          <p:nvSpPr>
            <p:cNvPr id="182"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183"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endParaRPr lang="en-US" altLang="de-DE" sz="1050" dirty="0">
                <a:solidFill>
                  <a:schemeClr val="bg1"/>
                </a:solidFill>
                <a:latin typeface="Arial" panose="020B0604020202020204" pitchFamily="34" charset="0"/>
                <a:cs typeface="Arial" panose="020B0604020202020204" pitchFamily="34" charset="0"/>
              </a:endParaRPr>
            </a:p>
          </p:txBody>
        </p:sp>
      </p:grpSp>
      <p:grpSp>
        <p:nvGrpSpPr>
          <p:cNvPr id="184" name="Gruppieren 183"/>
          <p:cNvGrpSpPr/>
          <p:nvPr/>
        </p:nvGrpSpPr>
        <p:grpSpPr>
          <a:xfrm>
            <a:off x="7009318" y="2751686"/>
            <a:ext cx="1379702" cy="586011"/>
            <a:chOff x="4713900" y="1258590"/>
            <a:chExt cx="4451450" cy="1083809"/>
          </a:xfrm>
        </p:grpSpPr>
        <p:sp>
          <p:nvSpPr>
            <p:cNvPr id="185"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86"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ADS</a:t>
              </a:r>
            </a:p>
          </p:txBody>
        </p:sp>
      </p:grpSp>
      <p:grpSp>
        <p:nvGrpSpPr>
          <p:cNvPr id="187" name="Gruppieren 186"/>
          <p:cNvGrpSpPr/>
          <p:nvPr/>
        </p:nvGrpSpPr>
        <p:grpSpPr>
          <a:xfrm>
            <a:off x="8603724" y="2751686"/>
            <a:ext cx="1379702" cy="586011"/>
            <a:chOff x="4713900" y="1258590"/>
            <a:chExt cx="4451450" cy="1083809"/>
          </a:xfrm>
        </p:grpSpPr>
        <p:sp>
          <p:nvSpPr>
            <p:cNvPr id="188"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89"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err="1">
                  <a:latin typeface="+mj-lt"/>
                  <a:cs typeface="Arial" panose="020B0604020202020204" pitchFamily="34" charset="0"/>
                </a:rPr>
                <a:t>EtherCAT</a:t>
              </a:r>
              <a:r>
                <a:rPr lang="en-US" altLang="de-DE" sz="1050" dirty="0">
                  <a:latin typeface="+mj-lt"/>
                  <a:cs typeface="Arial" panose="020B0604020202020204" pitchFamily="34" charset="0"/>
                </a:rPr>
                <a:t> Automation Protocol</a:t>
              </a:r>
            </a:p>
          </p:txBody>
        </p:sp>
      </p:grpSp>
      <p:grpSp>
        <p:nvGrpSpPr>
          <p:cNvPr id="190" name="Gruppieren 189"/>
          <p:cNvGrpSpPr/>
          <p:nvPr/>
        </p:nvGrpSpPr>
        <p:grpSpPr>
          <a:xfrm>
            <a:off x="10198131" y="2751686"/>
            <a:ext cx="1379702" cy="586011"/>
            <a:chOff x="4713900" y="1258590"/>
            <a:chExt cx="4451450" cy="1083809"/>
          </a:xfrm>
        </p:grpSpPr>
        <p:sp>
          <p:nvSpPr>
            <p:cNvPr id="191"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92"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PROFINET, </a:t>
              </a:r>
              <a:r>
                <a:rPr lang="en-US" altLang="de-DE" sz="1050" dirty="0" err="1">
                  <a:latin typeface="+mj-lt"/>
                  <a:cs typeface="Arial" panose="020B0604020202020204" pitchFamily="34" charset="0"/>
                </a:rPr>
                <a:t>EtherNet</a:t>
              </a:r>
              <a:r>
                <a:rPr lang="en-US" altLang="de-DE" sz="1050" dirty="0">
                  <a:latin typeface="+mj-lt"/>
                  <a:cs typeface="Arial" panose="020B0604020202020204" pitchFamily="34" charset="0"/>
                </a:rPr>
                <a:t>/IP, </a:t>
              </a:r>
            </a:p>
            <a:p>
              <a:pPr>
                <a:spcBef>
                  <a:spcPct val="0"/>
                </a:spcBef>
              </a:pPr>
              <a:r>
                <a:rPr lang="en-US" altLang="de-DE" sz="1050" dirty="0">
                  <a:latin typeface="+mj-lt"/>
                  <a:cs typeface="Arial" panose="020B0604020202020204" pitchFamily="34" charset="0"/>
                </a:rPr>
                <a:t>Modbus</a:t>
              </a:r>
            </a:p>
          </p:txBody>
        </p:sp>
      </p:grpSp>
      <p:grpSp>
        <p:nvGrpSpPr>
          <p:cNvPr id="199" name="M2M"/>
          <p:cNvGrpSpPr/>
          <p:nvPr/>
        </p:nvGrpSpPr>
        <p:grpSpPr>
          <a:xfrm>
            <a:off x="3761580" y="1469014"/>
            <a:ext cx="1379702" cy="586011"/>
            <a:chOff x="4713900" y="1258590"/>
            <a:chExt cx="4451450" cy="1083809"/>
          </a:xfrm>
        </p:grpSpPr>
        <p:sp>
          <p:nvSpPr>
            <p:cNvPr id="200"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01"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M2M</a:t>
              </a:r>
            </a:p>
          </p:txBody>
        </p:sp>
      </p:grpSp>
      <p:grpSp>
        <p:nvGrpSpPr>
          <p:cNvPr id="202" name="MES"/>
          <p:cNvGrpSpPr/>
          <p:nvPr/>
        </p:nvGrpSpPr>
        <p:grpSpPr>
          <a:xfrm>
            <a:off x="5355986" y="1469014"/>
            <a:ext cx="1379702" cy="586011"/>
            <a:chOff x="4713900" y="1258590"/>
            <a:chExt cx="4451450" cy="1083809"/>
          </a:xfrm>
        </p:grpSpPr>
        <p:sp>
          <p:nvSpPr>
            <p:cNvPr id="203"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04"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MES / WES</a:t>
              </a:r>
            </a:p>
          </p:txBody>
        </p:sp>
      </p:grpSp>
      <p:grpSp>
        <p:nvGrpSpPr>
          <p:cNvPr id="205" name="HMI"/>
          <p:cNvGrpSpPr/>
          <p:nvPr/>
        </p:nvGrpSpPr>
        <p:grpSpPr>
          <a:xfrm>
            <a:off x="6950392" y="1469014"/>
            <a:ext cx="1379702" cy="586011"/>
            <a:chOff x="4713900" y="1258590"/>
            <a:chExt cx="4451450" cy="1083809"/>
          </a:xfrm>
        </p:grpSpPr>
        <p:sp>
          <p:nvSpPr>
            <p:cNvPr id="206"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07"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HMI</a:t>
              </a:r>
            </a:p>
          </p:txBody>
        </p:sp>
      </p:grpSp>
      <p:grpSp>
        <p:nvGrpSpPr>
          <p:cNvPr id="208" name="Matlab"/>
          <p:cNvGrpSpPr/>
          <p:nvPr/>
        </p:nvGrpSpPr>
        <p:grpSpPr>
          <a:xfrm>
            <a:off x="8544798" y="1469014"/>
            <a:ext cx="1379702" cy="586011"/>
            <a:chOff x="4713900" y="1258590"/>
            <a:chExt cx="4451450" cy="1083809"/>
          </a:xfrm>
        </p:grpSpPr>
        <p:sp>
          <p:nvSpPr>
            <p:cNvPr id="209"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10"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r>
                <a:rPr lang="en-US" sz="1050" dirty="0">
                  <a:latin typeface="+mj-lt"/>
                </a:rPr>
                <a:t>MATLAB</a:t>
              </a:r>
              <a:r>
                <a:rPr lang="en-US" sz="1050" baseline="30000" dirty="0">
                  <a:latin typeface="+mj-lt"/>
                </a:rPr>
                <a:t>®</a:t>
              </a:r>
              <a:endParaRPr lang="en-US" sz="1050" dirty="0">
                <a:latin typeface="+mj-lt"/>
              </a:endParaRPr>
            </a:p>
          </p:txBody>
        </p:sp>
      </p:grpSp>
      <p:grpSp>
        <p:nvGrpSpPr>
          <p:cNvPr id="211" name="Labview"/>
          <p:cNvGrpSpPr/>
          <p:nvPr/>
        </p:nvGrpSpPr>
        <p:grpSpPr>
          <a:xfrm>
            <a:off x="10139205" y="1469014"/>
            <a:ext cx="1379702" cy="586011"/>
            <a:chOff x="4713900" y="1258590"/>
            <a:chExt cx="4451450" cy="1083809"/>
          </a:xfrm>
        </p:grpSpPr>
        <p:sp>
          <p:nvSpPr>
            <p:cNvPr id="212"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13"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LabView</a:t>
              </a:r>
              <a:r>
                <a:rPr lang="en-US" sz="1050" baseline="30000" dirty="0">
                  <a:latin typeface="+mj-lt"/>
                </a:rPr>
                <a:t>®</a:t>
              </a:r>
              <a:endParaRPr lang="en-US" sz="1050" dirty="0">
                <a:latin typeface="+mj-lt"/>
              </a:endParaRPr>
            </a:p>
          </p:txBody>
        </p:sp>
      </p:grpSp>
      <p:sp>
        <p:nvSpPr>
          <p:cNvPr id="2" name="Titel 1"/>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Big Picture</a:t>
            </a:r>
          </a:p>
        </p:txBody>
      </p:sp>
      <p:pic>
        <p:nvPicPr>
          <p:cNvPr id="29" name="Connecitify Ico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786" y="4394712"/>
            <a:ext cx="542149" cy="542149"/>
          </a:xfrm>
          <a:prstGeom prst="rect">
            <a:avLst/>
          </a:prstGeom>
        </p:spPr>
      </p:pic>
      <p:pic>
        <p:nvPicPr>
          <p:cNvPr id="36" name="Grafik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9875" y="4394712"/>
            <a:ext cx="542149" cy="542149"/>
          </a:xfrm>
          <a:prstGeom prst="rect">
            <a:avLst/>
          </a:prstGeom>
        </p:spPr>
      </p:pic>
      <p:pic>
        <p:nvPicPr>
          <p:cNvPr id="88" name="Grafik 8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6964" y="4394712"/>
            <a:ext cx="542149" cy="542149"/>
          </a:xfrm>
          <a:prstGeom prst="rect">
            <a:avLst/>
          </a:prstGeom>
        </p:spPr>
      </p:pic>
      <p:pic>
        <p:nvPicPr>
          <p:cNvPr id="89" name="Grafik 8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4053" y="4394712"/>
            <a:ext cx="542149" cy="542149"/>
          </a:xfrm>
          <a:prstGeom prst="rect">
            <a:avLst/>
          </a:prstGeom>
        </p:spPr>
      </p:pic>
      <p:pic>
        <p:nvPicPr>
          <p:cNvPr id="96" name="Grafik 9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81142" y="4394712"/>
            <a:ext cx="542149" cy="542149"/>
          </a:xfrm>
          <a:prstGeom prst="rect">
            <a:avLst/>
          </a:prstGeom>
        </p:spPr>
      </p:pic>
      <p:pic>
        <p:nvPicPr>
          <p:cNvPr id="97" name="Grafik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8231" y="4394712"/>
            <a:ext cx="542149" cy="542149"/>
          </a:xfrm>
          <a:prstGeom prst="rect">
            <a:avLst/>
          </a:prstGeom>
        </p:spPr>
      </p:pic>
      <p:pic>
        <p:nvPicPr>
          <p:cNvPr id="98" name="Grafik 9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35320" y="4394712"/>
            <a:ext cx="542149" cy="542149"/>
          </a:xfrm>
          <a:prstGeom prst="rect">
            <a:avLst/>
          </a:prstGeom>
        </p:spPr>
      </p:pic>
      <p:pic>
        <p:nvPicPr>
          <p:cNvPr id="99" name="Grafik 9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12409" y="4394712"/>
            <a:ext cx="542149" cy="542149"/>
          </a:xfrm>
          <a:prstGeom prst="rect">
            <a:avLst/>
          </a:prstGeom>
        </p:spPr>
      </p:pic>
      <p:pic>
        <p:nvPicPr>
          <p:cNvPr id="100" name="Grafik 9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89498" y="4394712"/>
            <a:ext cx="542149" cy="542149"/>
          </a:xfrm>
          <a:prstGeom prst="rect">
            <a:avLst/>
          </a:prstGeom>
        </p:spPr>
      </p:pic>
      <p:pic>
        <p:nvPicPr>
          <p:cNvPr id="101" name="Grafik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66587" y="4394712"/>
            <a:ext cx="542149" cy="542149"/>
          </a:xfrm>
          <a:prstGeom prst="rect">
            <a:avLst/>
          </a:prstGeom>
        </p:spPr>
      </p:pic>
      <p:pic>
        <p:nvPicPr>
          <p:cNvPr id="102" name="Grafik 10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43676" y="4394712"/>
            <a:ext cx="542149" cy="542149"/>
          </a:xfrm>
          <a:prstGeom prst="rect">
            <a:avLst/>
          </a:prstGeom>
        </p:spPr>
      </p:pic>
      <p:pic>
        <p:nvPicPr>
          <p:cNvPr id="214" name="Grafik 21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37200" y="1489970"/>
            <a:ext cx="464371" cy="570878"/>
          </a:xfrm>
          <a:prstGeom prst="rect">
            <a:avLst/>
          </a:prstGeom>
        </p:spPr>
      </p:pic>
      <p:pic>
        <p:nvPicPr>
          <p:cNvPr id="215" name="Grafik 2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40152" y="1489970"/>
            <a:ext cx="464371" cy="570878"/>
          </a:xfrm>
          <a:prstGeom prst="rect">
            <a:avLst/>
          </a:prstGeom>
        </p:spPr>
      </p:pic>
      <p:sp>
        <p:nvSpPr>
          <p:cNvPr id="216" name="Freihandform 215"/>
          <p:cNvSpPr>
            <a:spLocks noChangeAspect="1"/>
          </p:cNvSpPr>
          <p:nvPr>
            <p:custDataLst>
              <p:tags r:id="rId1"/>
            </p:custDataLst>
          </p:nvPr>
        </p:nvSpPr>
        <p:spPr>
          <a:xfrm>
            <a:off x="191344" y="1163789"/>
            <a:ext cx="1616461" cy="844871"/>
          </a:xfrm>
          <a:custGeom>
            <a:avLst/>
            <a:gdLst>
              <a:gd name="connsiteX0" fmla="*/ 187377 w 3762531"/>
              <a:gd name="connsiteY0" fmla="*/ 262328 h 2488367"/>
              <a:gd name="connsiteX1" fmla="*/ 1109272 w 3762531"/>
              <a:gd name="connsiteY1" fmla="*/ 0 h 2488367"/>
              <a:gd name="connsiteX2" fmla="*/ 3642610 w 3762531"/>
              <a:gd name="connsiteY2" fmla="*/ 239843 h 2488367"/>
              <a:gd name="connsiteX3" fmla="*/ 3762531 w 3762531"/>
              <a:gd name="connsiteY3" fmla="*/ 2488367 h 2488367"/>
              <a:gd name="connsiteX4" fmla="*/ 0 w 3762531"/>
              <a:gd name="connsiteY4" fmla="*/ 2488367 h 2488367"/>
              <a:gd name="connsiteX5" fmla="*/ 187377 w 3762531"/>
              <a:gd name="connsiteY5" fmla="*/ 262328 h 2488367"/>
              <a:gd name="connsiteX0" fmla="*/ 187377 w 3762531"/>
              <a:gd name="connsiteY0" fmla="*/ 361158 h 2587197"/>
              <a:gd name="connsiteX1" fmla="*/ 1109272 w 3762531"/>
              <a:gd name="connsiteY1" fmla="*/ 98830 h 2587197"/>
              <a:gd name="connsiteX2" fmla="*/ 3642610 w 3762531"/>
              <a:gd name="connsiteY2" fmla="*/ 338673 h 2587197"/>
              <a:gd name="connsiteX3" fmla="*/ 3762531 w 3762531"/>
              <a:gd name="connsiteY3" fmla="*/ 2587197 h 2587197"/>
              <a:gd name="connsiteX4" fmla="*/ 0 w 3762531"/>
              <a:gd name="connsiteY4" fmla="*/ 2587197 h 2587197"/>
              <a:gd name="connsiteX5" fmla="*/ 187377 w 3762531"/>
              <a:gd name="connsiteY5" fmla="*/ 361158 h 2587197"/>
              <a:gd name="connsiteX0" fmla="*/ 870238 w 4445392"/>
              <a:gd name="connsiteY0" fmla="*/ 361158 h 2587197"/>
              <a:gd name="connsiteX1" fmla="*/ 1792133 w 4445392"/>
              <a:gd name="connsiteY1" fmla="*/ 98830 h 2587197"/>
              <a:gd name="connsiteX2" fmla="*/ 4325471 w 4445392"/>
              <a:gd name="connsiteY2" fmla="*/ 338673 h 2587197"/>
              <a:gd name="connsiteX3" fmla="*/ 4445392 w 4445392"/>
              <a:gd name="connsiteY3" fmla="*/ 2587197 h 2587197"/>
              <a:gd name="connsiteX4" fmla="*/ 682861 w 4445392"/>
              <a:gd name="connsiteY4" fmla="*/ 2587197 h 2587197"/>
              <a:gd name="connsiteX5" fmla="*/ 870238 w 4445392"/>
              <a:gd name="connsiteY5" fmla="*/ 361158 h 2587197"/>
              <a:gd name="connsiteX0" fmla="*/ 1283861 w 4859015"/>
              <a:gd name="connsiteY0" fmla="*/ 361158 h 2587197"/>
              <a:gd name="connsiteX1" fmla="*/ 2205756 w 4859015"/>
              <a:gd name="connsiteY1" fmla="*/ 98830 h 2587197"/>
              <a:gd name="connsiteX2" fmla="*/ 4739094 w 4859015"/>
              <a:gd name="connsiteY2" fmla="*/ 338673 h 2587197"/>
              <a:gd name="connsiteX3" fmla="*/ 4859015 w 4859015"/>
              <a:gd name="connsiteY3" fmla="*/ 2587197 h 2587197"/>
              <a:gd name="connsiteX4" fmla="*/ 1096484 w 4859015"/>
              <a:gd name="connsiteY4" fmla="*/ 2587197 h 2587197"/>
              <a:gd name="connsiteX5" fmla="*/ 1283861 w 4859015"/>
              <a:gd name="connsiteY5" fmla="*/ 361158 h 2587197"/>
              <a:gd name="connsiteX0" fmla="*/ 1283861 w 4859015"/>
              <a:gd name="connsiteY0" fmla="*/ 413104 h 2639143"/>
              <a:gd name="connsiteX1" fmla="*/ 2205756 w 4859015"/>
              <a:gd name="connsiteY1" fmla="*/ 150776 h 2639143"/>
              <a:gd name="connsiteX2" fmla="*/ 4739094 w 4859015"/>
              <a:gd name="connsiteY2" fmla="*/ 390619 h 2639143"/>
              <a:gd name="connsiteX3" fmla="*/ 4859015 w 4859015"/>
              <a:gd name="connsiteY3" fmla="*/ 2639143 h 2639143"/>
              <a:gd name="connsiteX4" fmla="*/ 1096484 w 4859015"/>
              <a:gd name="connsiteY4" fmla="*/ 2639143 h 2639143"/>
              <a:gd name="connsiteX5" fmla="*/ 1283861 w 4859015"/>
              <a:gd name="connsiteY5" fmla="*/ 413104 h 2639143"/>
              <a:gd name="connsiteX0" fmla="*/ 1283861 w 4859015"/>
              <a:gd name="connsiteY0" fmla="*/ 639949 h 2865988"/>
              <a:gd name="connsiteX1" fmla="*/ 2205756 w 4859015"/>
              <a:gd name="connsiteY1" fmla="*/ 377621 h 2865988"/>
              <a:gd name="connsiteX2" fmla="*/ 4739094 w 4859015"/>
              <a:gd name="connsiteY2" fmla="*/ 617464 h 2865988"/>
              <a:gd name="connsiteX3" fmla="*/ 4859015 w 4859015"/>
              <a:gd name="connsiteY3" fmla="*/ 2865988 h 2865988"/>
              <a:gd name="connsiteX4" fmla="*/ 1096484 w 4859015"/>
              <a:gd name="connsiteY4" fmla="*/ 2865988 h 2865988"/>
              <a:gd name="connsiteX5" fmla="*/ 1283861 w 4859015"/>
              <a:gd name="connsiteY5" fmla="*/ 639949 h 2865988"/>
              <a:gd name="connsiteX0" fmla="*/ 1283861 w 4859015"/>
              <a:gd name="connsiteY0" fmla="*/ 805598 h 3031637"/>
              <a:gd name="connsiteX1" fmla="*/ 2205756 w 4859015"/>
              <a:gd name="connsiteY1" fmla="*/ 543270 h 3031637"/>
              <a:gd name="connsiteX2" fmla="*/ 4739094 w 4859015"/>
              <a:gd name="connsiteY2" fmla="*/ 783113 h 3031637"/>
              <a:gd name="connsiteX3" fmla="*/ 4859015 w 4859015"/>
              <a:gd name="connsiteY3" fmla="*/ 3031637 h 3031637"/>
              <a:gd name="connsiteX4" fmla="*/ 1096484 w 4859015"/>
              <a:gd name="connsiteY4" fmla="*/ 3031637 h 3031637"/>
              <a:gd name="connsiteX5" fmla="*/ 1283861 w 4859015"/>
              <a:gd name="connsiteY5" fmla="*/ 805598 h 3031637"/>
              <a:gd name="connsiteX0" fmla="*/ 1283861 w 5259884"/>
              <a:gd name="connsiteY0" fmla="*/ 805598 h 3031637"/>
              <a:gd name="connsiteX1" fmla="*/ 2205756 w 5259884"/>
              <a:gd name="connsiteY1" fmla="*/ 543270 h 3031637"/>
              <a:gd name="connsiteX2" fmla="*/ 4739094 w 5259884"/>
              <a:gd name="connsiteY2" fmla="*/ 783113 h 3031637"/>
              <a:gd name="connsiteX3" fmla="*/ 4859015 w 5259884"/>
              <a:gd name="connsiteY3" fmla="*/ 3031637 h 3031637"/>
              <a:gd name="connsiteX4" fmla="*/ 1096484 w 5259884"/>
              <a:gd name="connsiteY4" fmla="*/ 3031637 h 3031637"/>
              <a:gd name="connsiteX5" fmla="*/ 1283861 w 5259884"/>
              <a:gd name="connsiteY5" fmla="*/ 805598 h 3031637"/>
              <a:gd name="connsiteX0" fmla="*/ 1283861 w 5871218"/>
              <a:gd name="connsiteY0" fmla="*/ 805598 h 3031637"/>
              <a:gd name="connsiteX1" fmla="*/ 2205756 w 5871218"/>
              <a:gd name="connsiteY1" fmla="*/ 543270 h 3031637"/>
              <a:gd name="connsiteX2" fmla="*/ 4739094 w 5871218"/>
              <a:gd name="connsiteY2" fmla="*/ 783113 h 3031637"/>
              <a:gd name="connsiteX3" fmla="*/ 4859015 w 5871218"/>
              <a:gd name="connsiteY3" fmla="*/ 3031637 h 3031637"/>
              <a:gd name="connsiteX4" fmla="*/ 1096484 w 5871218"/>
              <a:gd name="connsiteY4" fmla="*/ 3031637 h 3031637"/>
              <a:gd name="connsiteX5" fmla="*/ 1283861 w 5871218"/>
              <a:gd name="connsiteY5" fmla="*/ 805598 h 3031637"/>
              <a:gd name="connsiteX0" fmla="*/ 1283861 w 5924778"/>
              <a:gd name="connsiteY0" fmla="*/ 805598 h 3031637"/>
              <a:gd name="connsiteX1" fmla="*/ 2205756 w 5924778"/>
              <a:gd name="connsiteY1" fmla="*/ 543270 h 3031637"/>
              <a:gd name="connsiteX2" fmla="*/ 4739094 w 5924778"/>
              <a:gd name="connsiteY2" fmla="*/ 783113 h 3031637"/>
              <a:gd name="connsiteX3" fmla="*/ 4859015 w 5924778"/>
              <a:gd name="connsiteY3" fmla="*/ 3031637 h 3031637"/>
              <a:gd name="connsiteX4" fmla="*/ 1096484 w 5924778"/>
              <a:gd name="connsiteY4" fmla="*/ 3031637 h 3031637"/>
              <a:gd name="connsiteX5" fmla="*/ 1283861 w 5924778"/>
              <a:gd name="connsiteY5" fmla="*/ 805598 h 3031637"/>
              <a:gd name="connsiteX0" fmla="*/ 1283861 w 5924778"/>
              <a:gd name="connsiteY0" fmla="*/ 816848 h 3042887"/>
              <a:gd name="connsiteX1" fmla="*/ 2205756 w 5924778"/>
              <a:gd name="connsiteY1" fmla="*/ 554520 h 3042887"/>
              <a:gd name="connsiteX2" fmla="*/ 4739094 w 5924778"/>
              <a:gd name="connsiteY2" fmla="*/ 794363 h 3042887"/>
              <a:gd name="connsiteX3" fmla="*/ 4859015 w 5924778"/>
              <a:gd name="connsiteY3" fmla="*/ 3042887 h 3042887"/>
              <a:gd name="connsiteX4" fmla="*/ 1096484 w 5924778"/>
              <a:gd name="connsiteY4" fmla="*/ 3042887 h 3042887"/>
              <a:gd name="connsiteX5" fmla="*/ 1283861 w 5924778"/>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872028"/>
              <a:gd name="connsiteY0" fmla="*/ 816848 h 3042887"/>
              <a:gd name="connsiteX1" fmla="*/ 2199965 w 5872028"/>
              <a:gd name="connsiteY1" fmla="*/ 554520 h 3042887"/>
              <a:gd name="connsiteX2" fmla="*/ 4733303 w 5872028"/>
              <a:gd name="connsiteY2" fmla="*/ 794363 h 3042887"/>
              <a:gd name="connsiteX3" fmla="*/ 4853224 w 5872028"/>
              <a:gd name="connsiteY3" fmla="*/ 3042887 h 3042887"/>
              <a:gd name="connsiteX4" fmla="*/ 1090693 w 5872028"/>
              <a:gd name="connsiteY4" fmla="*/ 3042887 h 3042887"/>
              <a:gd name="connsiteX5" fmla="*/ 1278070 w 5872028"/>
              <a:gd name="connsiteY5" fmla="*/ 816848 h 3042887"/>
              <a:gd name="connsiteX0" fmla="*/ 1278070 w 5772302"/>
              <a:gd name="connsiteY0" fmla="*/ 816848 h 3042887"/>
              <a:gd name="connsiteX1" fmla="*/ 2199965 w 5772302"/>
              <a:gd name="connsiteY1" fmla="*/ 554520 h 3042887"/>
              <a:gd name="connsiteX2" fmla="*/ 4733303 w 5772302"/>
              <a:gd name="connsiteY2" fmla="*/ 794363 h 3042887"/>
              <a:gd name="connsiteX3" fmla="*/ 4670002 w 5772302"/>
              <a:gd name="connsiteY3" fmla="*/ 3037652 h 3042887"/>
              <a:gd name="connsiteX4" fmla="*/ 1090693 w 5772302"/>
              <a:gd name="connsiteY4" fmla="*/ 3042887 h 3042887"/>
              <a:gd name="connsiteX5" fmla="*/ 1278070 w 5772302"/>
              <a:gd name="connsiteY5" fmla="*/ 816848 h 3042887"/>
              <a:gd name="connsiteX0" fmla="*/ 1278070 w 5812783"/>
              <a:gd name="connsiteY0" fmla="*/ 816848 h 3042887"/>
              <a:gd name="connsiteX1" fmla="*/ 2199965 w 5812783"/>
              <a:gd name="connsiteY1" fmla="*/ 554520 h 3042887"/>
              <a:gd name="connsiteX2" fmla="*/ 4733303 w 5812783"/>
              <a:gd name="connsiteY2" fmla="*/ 794363 h 3042887"/>
              <a:gd name="connsiteX3" fmla="*/ 4670002 w 5812783"/>
              <a:gd name="connsiteY3" fmla="*/ 3037652 h 3042887"/>
              <a:gd name="connsiteX4" fmla="*/ 1090693 w 5812783"/>
              <a:gd name="connsiteY4" fmla="*/ 3042887 h 3042887"/>
              <a:gd name="connsiteX5" fmla="*/ 1278070 w 5812783"/>
              <a:gd name="connsiteY5" fmla="*/ 816848 h 3042887"/>
              <a:gd name="connsiteX0" fmla="*/ 1278070 w 5894253"/>
              <a:gd name="connsiteY0" fmla="*/ 816848 h 3042887"/>
              <a:gd name="connsiteX1" fmla="*/ 2199965 w 5894253"/>
              <a:gd name="connsiteY1" fmla="*/ 554520 h 3042887"/>
              <a:gd name="connsiteX2" fmla="*/ 4733303 w 5894253"/>
              <a:gd name="connsiteY2" fmla="*/ 794363 h 3042887"/>
              <a:gd name="connsiteX3" fmla="*/ 4670002 w 5894253"/>
              <a:gd name="connsiteY3" fmla="*/ 3037652 h 3042887"/>
              <a:gd name="connsiteX4" fmla="*/ 1090693 w 5894253"/>
              <a:gd name="connsiteY4" fmla="*/ 3042887 h 3042887"/>
              <a:gd name="connsiteX5" fmla="*/ 1278070 w 5894253"/>
              <a:gd name="connsiteY5" fmla="*/ 816848 h 30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4253" h="3042887">
                <a:moveTo>
                  <a:pt x="1278070" y="816848"/>
                </a:moveTo>
                <a:cubicBezTo>
                  <a:pt x="1465446" y="167274"/>
                  <a:pt x="2080044" y="447091"/>
                  <a:pt x="2199965" y="554520"/>
                </a:cubicBezTo>
                <a:cubicBezTo>
                  <a:pt x="2976955" y="-384863"/>
                  <a:pt x="4353552" y="-12608"/>
                  <a:pt x="4733303" y="794363"/>
                </a:cubicBezTo>
                <a:cubicBezTo>
                  <a:pt x="6240379" y="843022"/>
                  <a:pt x="6343074" y="2920642"/>
                  <a:pt x="4670002" y="3037652"/>
                </a:cubicBezTo>
                <a:lnTo>
                  <a:pt x="1090693" y="3042887"/>
                </a:lnTo>
                <a:cubicBezTo>
                  <a:pt x="-203458" y="3035392"/>
                  <a:pt x="-583208" y="809353"/>
                  <a:pt x="1278070" y="816848"/>
                </a:cubicBezTo>
                <a:close/>
              </a:path>
            </a:pathLst>
          </a:custGeom>
          <a:gradFill>
            <a:gsLst>
              <a:gs pos="0">
                <a:schemeClr val="bg2">
                  <a:alpha val="95000"/>
                </a:schemeClr>
              </a:gs>
              <a:gs pos="60000">
                <a:schemeClr val="bg2">
                  <a:lumMod val="20000"/>
                  <a:lumOff val="80000"/>
                  <a:alpha val="75000"/>
                </a:schemeClr>
              </a:gs>
              <a:gs pos="31000">
                <a:schemeClr val="tx2">
                  <a:alpha val="85000"/>
                </a:schemeClr>
              </a:gs>
              <a:gs pos="85000">
                <a:schemeClr val="tx2">
                  <a:lumMod val="90000"/>
                  <a:alpha val="65000"/>
                </a:schemeClr>
              </a:gs>
              <a:gs pos="100000">
                <a:schemeClr val="bg2">
                  <a:alpha val="55000"/>
                </a:schemeClr>
              </a:gs>
            </a:gsLst>
            <a:lin ang="6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4000" tIns="540000" rIns="91440" bIns="45720" numCol="1" spcCol="0" rtlCol="0" fromWordArt="0" anchor="t"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22300">
              <a:spcAft>
                <a:spcPct val="35000"/>
              </a:spcAft>
              <a:defRPr/>
            </a:pPr>
            <a:endParaRPr lang="en-US" sz="1400" dirty="0">
              <a:solidFill>
                <a:schemeClr val="tx1"/>
              </a:solidFill>
            </a:endParaRPr>
          </a:p>
        </p:txBody>
      </p:sp>
      <p:sp>
        <p:nvSpPr>
          <p:cNvPr id="217" name="Textfeld 216"/>
          <p:cNvSpPr txBox="1"/>
          <p:nvPr/>
        </p:nvSpPr>
        <p:spPr>
          <a:xfrm>
            <a:off x="411727" y="1462913"/>
            <a:ext cx="1269231" cy="387508"/>
          </a:xfrm>
          <a:prstGeom prst="rect">
            <a:avLst/>
          </a:prstGeom>
          <a:noFill/>
        </p:spPr>
        <p:txBody>
          <a:bodyPr wrap="square" lIns="36000" tIns="18000" rtlCol="0">
            <a:spAutoFit/>
          </a:bodyPr>
          <a:lstStyle/>
          <a:p>
            <a:r>
              <a:rPr lang="en-US" sz="1050" dirty="0"/>
              <a:t>Cloud Connectivity +  Analytics</a:t>
            </a:r>
          </a:p>
        </p:txBody>
      </p:sp>
      <p:sp>
        <p:nvSpPr>
          <p:cNvPr id="218" name="Textfeld 217"/>
          <p:cNvSpPr txBox="1"/>
          <p:nvPr/>
        </p:nvSpPr>
        <p:spPr>
          <a:xfrm>
            <a:off x="2325911" y="1231806"/>
            <a:ext cx="376087" cy="225925"/>
          </a:xfrm>
          <a:prstGeom prst="rect">
            <a:avLst/>
          </a:prstGeom>
          <a:noFill/>
        </p:spPr>
        <p:txBody>
          <a:bodyPr wrap="square" lIns="36000" tIns="18000" rtlCol="0">
            <a:spAutoFit/>
          </a:bodyPr>
          <a:lstStyle/>
          <a:p>
            <a:r>
              <a:rPr lang="en-US" sz="1050" dirty="0"/>
              <a:t>DB</a:t>
            </a:r>
          </a:p>
        </p:txBody>
      </p:sp>
      <p:sp>
        <p:nvSpPr>
          <p:cNvPr id="219" name="Textfeld 218"/>
          <p:cNvSpPr txBox="1"/>
          <p:nvPr/>
        </p:nvSpPr>
        <p:spPr>
          <a:xfrm>
            <a:off x="2992147" y="1231806"/>
            <a:ext cx="435583" cy="225925"/>
          </a:xfrm>
          <a:prstGeom prst="rect">
            <a:avLst/>
          </a:prstGeom>
          <a:noFill/>
        </p:spPr>
        <p:txBody>
          <a:bodyPr wrap="square" lIns="36000" tIns="18000" rtlCol="0">
            <a:spAutoFit/>
          </a:bodyPr>
          <a:lstStyle/>
          <a:p>
            <a:r>
              <a:rPr lang="en-US" sz="1050" dirty="0"/>
              <a:t>ERP</a:t>
            </a:r>
          </a:p>
        </p:txBody>
      </p:sp>
      <p:pic>
        <p:nvPicPr>
          <p:cNvPr id="105" name="Picture 7" descr="C:\Dokumente und Einstellungen\KnutG\Desktop\Neuer Ordner\Sercos.png">
            <a:extLst>
              <a:ext uri="{FF2B5EF4-FFF2-40B4-BE49-F238E27FC236}">
                <a16:creationId xmlns:a16="http://schemas.microsoft.com/office/drawing/2014/main" id="{B925A107-97A0-41A3-91C0-7F74A8D8A13C}"/>
              </a:ext>
            </a:extLst>
          </p:cNvPr>
          <p:cNvPicPr>
            <a:picLocks noChangeAspect="1" noChangeArrowheads="1"/>
          </p:cNvPicPr>
          <p:nvPr/>
        </p:nvPicPr>
        <p:blipFill>
          <a:blip r:embed="rId16"/>
          <a:srcRect/>
          <a:stretch>
            <a:fillRect/>
          </a:stretch>
        </p:blipFill>
        <p:spPr bwMode="auto">
          <a:xfrm>
            <a:off x="684742" y="5476336"/>
            <a:ext cx="864905" cy="253051"/>
          </a:xfrm>
          <a:prstGeom prst="rect">
            <a:avLst/>
          </a:prstGeom>
          <a:noFill/>
        </p:spPr>
      </p:pic>
      <p:pic>
        <p:nvPicPr>
          <p:cNvPr id="108" name="Picture 10" descr="C:\Dokumente und Einstellungen\KnutG\Desktop\Neuer Ordner\ethercat.png">
            <a:extLst>
              <a:ext uri="{FF2B5EF4-FFF2-40B4-BE49-F238E27FC236}">
                <a16:creationId xmlns:a16="http://schemas.microsoft.com/office/drawing/2014/main" id="{9132A99B-4B4C-47AD-AD29-DB83E589DC38}"/>
              </a:ext>
            </a:extLst>
          </p:cNvPr>
          <p:cNvPicPr>
            <a:picLocks noChangeAspect="1" noChangeArrowheads="1"/>
          </p:cNvPicPr>
          <p:nvPr/>
        </p:nvPicPr>
        <p:blipFill>
          <a:blip r:embed="rId17"/>
          <a:srcRect/>
          <a:stretch>
            <a:fillRect/>
          </a:stretch>
        </p:blipFill>
        <p:spPr bwMode="auto">
          <a:xfrm>
            <a:off x="5205573" y="5635858"/>
            <a:ext cx="1834097" cy="415537"/>
          </a:xfrm>
          <a:prstGeom prst="rect">
            <a:avLst/>
          </a:prstGeom>
          <a:ln>
            <a:noFill/>
          </a:ln>
          <a:effectLst>
            <a:outerShdw blurRad="292100" dist="139700" dir="2700000" algn="tl" rotWithShape="0">
              <a:srgbClr val="333333">
                <a:alpha val="65000"/>
              </a:srgbClr>
            </a:outerShdw>
          </a:effectLst>
        </p:spPr>
      </p:pic>
      <p:pic>
        <p:nvPicPr>
          <p:cNvPr id="109" name="Picture 11" descr="C:\Dokumente und Einstellungen\KnutG\Desktop\Neuer Ordner\canopen_logo.png">
            <a:extLst>
              <a:ext uri="{FF2B5EF4-FFF2-40B4-BE49-F238E27FC236}">
                <a16:creationId xmlns:a16="http://schemas.microsoft.com/office/drawing/2014/main" id="{FC74A1FA-FB6F-4FB3-8316-F0DFC30FBCA6}"/>
              </a:ext>
            </a:extLst>
          </p:cNvPr>
          <p:cNvPicPr>
            <a:picLocks noChangeAspect="1" noChangeArrowheads="1"/>
          </p:cNvPicPr>
          <p:nvPr/>
        </p:nvPicPr>
        <p:blipFill>
          <a:blip r:embed="rId18"/>
          <a:srcRect/>
          <a:stretch>
            <a:fillRect/>
          </a:stretch>
        </p:blipFill>
        <p:spPr bwMode="auto">
          <a:xfrm>
            <a:off x="2252477" y="5537562"/>
            <a:ext cx="904162" cy="214890"/>
          </a:xfrm>
          <a:prstGeom prst="rect">
            <a:avLst/>
          </a:prstGeom>
          <a:noFill/>
        </p:spPr>
      </p:pic>
      <p:grpSp>
        <p:nvGrpSpPr>
          <p:cNvPr id="112" name="Gruppieren 70">
            <a:extLst>
              <a:ext uri="{FF2B5EF4-FFF2-40B4-BE49-F238E27FC236}">
                <a16:creationId xmlns:a16="http://schemas.microsoft.com/office/drawing/2014/main" id="{7956897C-BD5B-4340-A2E0-E075BA159A31}"/>
              </a:ext>
            </a:extLst>
          </p:cNvPr>
          <p:cNvGrpSpPr>
            <a:grpSpLocks/>
          </p:cNvGrpSpPr>
          <p:nvPr/>
        </p:nvGrpSpPr>
        <p:grpSpPr bwMode="auto">
          <a:xfrm>
            <a:off x="9889509" y="6333593"/>
            <a:ext cx="689838" cy="353943"/>
            <a:chOff x="4995000" y="1873249"/>
            <a:chExt cx="868854" cy="353043"/>
          </a:xfrm>
        </p:grpSpPr>
        <p:sp>
          <p:nvSpPr>
            <p:cNvPr id="113" name="Textfeld 108">
              <a:extLst>
                <a:ext uri="{FF2B5EF4-FFF2-40B4-BE49-F238E27FC236}">
                  <a16:creationId xmlns:a16="http://schemas.microsoft.com/office/drawing/2014/main" id="{568B1D4C-9FDB-43B3-8B6D-42705B308FF5}"/>
                </a:ext>
              </a:extLst>
            </p:cNvPr>
            <p:cNvSpPr txBox="1"/>
            <p:nvPr/>
          </p:nvSpPr>
          <p:spPr>
            <a:xfrm>
              <a:off x="5061528" y="1873249"/>
              <a:ext cx="802326" cy="353043"/>
            </a:xfrm>
            <a:prstGeom prst="rect">
              <a:avLst/>
            </a:prstGeom>
            <a:noFill/>
          </p:spPr>
          <p:txBody>
            <a:bodyPr>
              <a:spAutoFit/>
            </a:bodyPr>
            <a:lstStyle/>
            <a:p>
              <a:pPr>
                <a:defRPr/>
              </a:pPr>
              <a:r>
                <a:rPr lang="en-US" sz="800" i="1" dirty="0">
                  <a:effectLst>
                    <a:outerShdw blurRad="38100" dist="38100" dir="2700000" algn="tl">
                      <a:srgbClr val="000000">
                        <a:alpha val="43137"/>
                      </a:srgbClr>
                    </a:outerShdw>
                  </a:effectLst>
                  <a:latin typeface="Arial" charset="0"/>
                  <a:cs typeface="Arial" charset="0"/>
                </a:rPr>
                <a:t>RS232</a:t>
              </a:r>
              <a:endParaRPr lang="en-US" sz="1100" i="1" dirty="0">
                <a:effectLst>
                  <a:outerShdw blurRad="38100" dist="38100" dir="2700000" algn="tl">
                    <a:srgbClr val="000000">
                      <a:alpha val="43137"/>
                    </a:srgbClr>
                  </a:outerShdw>
                </a:effectLst>
                <a:latin typeface="Arial" charset="0"/>
                <a:cs typeface="Arial" charset="0"/>
              </a:endParaRPr>
            </a:p>
            <a:p>
              <a:pPr>
                <a:defRPr/>
              </a:pPr>
              <a:r>
                <a:rPr lang="en-US" sz="900" i="1" dirty="0">
                  <a:effectLst>
                    <a:outerShdw blurRad="38100" dist="38100" dir="2700000" algn="tl">
                      <a:srgbClr val="000000">
                        <a:alpha val="43137"/>
                      </a:srgbClr>
                    </a:outerShdw>
                  </a:effectLst>
                  <a:latin typeface="Arial" charset="0"/>
                  <a:cs typeface="Arial" charset="0"/>
                </a:rPr>
                <a:t>RS485</a:t>
              </a:r>
            </a:p>
          </p:txBody>
        </p:sp>
        <p:cxnSp>
          <p:nvCxnSpPr>
            <p:cNvPr id="114" name="Gerade Verbindung mit Pfeil 109">
              <a:extLst>
                <a:ext uri="{FF2B5EF4-FFF2-40B4-BE49-F238E27FC236}">
                  <a16:creationId xmlns:a16="http://schemas.microsoft.com/office/drawing/2014/main" id="{D322A0FB-EBA1-489B-A83F-B0905AC0233B}"/>
                </a:ext>
              </a:extLst>
            </p:cNvPr>
            <p:cNvCxnSpPr/>
            <p:nvPr/>
          </p:nvCxnSpPr>
          <p:spPr bwMode="auto">
            <a:xfrm rot="10800000" flipH="1">
              <a:off x="4995000" y="2048180"/>
              <a:ext cx="802326" cy="1590"/>
            </a:xfrm>
            <a:prstGeom prst="straightConnector1">
              <a:avLst/>
            </a:prstGeom>
            <a:solidFill>
              <a:schemeClr val="accent1"/>
            </a:solidFill>
            <a:ln w="15875" cap="flat" cmpd="sng" algn="ctr">
              <a:solidFill>
                <a:schemeClr val="tx1"/>
              </a:solidFill>
              <a:prstDash val="solid"/>
              <a:round/>
              <a:headEnd type="stealth" w="lg" len="lg"/>
              <a:tailEnd type="stealth" w="lg" len="lg"/>
            </a:ln>
            <a:effectLst>
              <a:outerShdw blurRad="50800" dist="38100" dir="2700000" algn="tl" rotWithShape="0">
                <a:prstClr val="black">
                  <a:alpha val="40000"/>
                </a:prstClr>
              </a:outerShdw>
            </a:effectLst>
          </p:spPr>
        </p:cxnSp>
      </p:grpSp>
      <p:pic>
        <p:nvPicPr>
          <p:cNvPr id="116" name="Picture 2" descr="PROFINET - Wikipedia">
            <a:extLst>
              <a:ext uri="{FF2B5EF4-FFF2-40B4-BE49-F238E27FC236}">
                <a16:creationId xmlns:a16="http://schemas.microsoft.com/office/drawing/2014/main" id="{8CCDA1D4-A01A-40DE-B14B-686CCB81608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22461" y="5836376"/>
            <a:ext cx="684420" cy="36208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36" descr="Image result for ethernet/ip logo">
            <a:extLst>
              <a:ext uri="{FF2B5EF4-FFF2-40B4-BE49-F238E27FC236}">
                <a16:creationId xmlns:a16="http://schemas.microsoft.com/office/drawing/2014/main" id="{0837999E-DEC0-4895-8556-8BC2A7116B00}"/>
              </a:ext>
            </a:extLst>
          </p:cNvPr>
          <p:cNvPicPr>
            <a:picLocks noChangeAspect="1" noChangeArrowheads="1"/>
          </p:cNvPicPr>
          <p:nvPr/>
        </p:nvPicPr>
        <p:blipFill>
          <a:blip r:embed="rId20" cstate="hqprint">
            <a:extLst>
              <a:ext uri="{28A0092B-C50C-407E-A947-70E740481C1C}">
                <a14:useLocalDpi xmlns:a14="http://schemas.microsoft.com/office/drawing/2010/main"/>
              </a:ext>
            </a:extLst>
          </a:blip>
          <a:srcRect/>
          <a:stretch>
            <a:fillRect/>
          </a:stretch>
        </p:blipFill>
        <p:spPr bwMode="auto">
          <a:xfrm>
            <a:off x="684742" y="5836376"/>
            <a:ext cx="1206442" cy="151902"/>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6" descr="Image result for cc-link logo">
            <a:extLst>
              <a:ext uri="{FF2B5EF4-FFF2-40B4-BE49-F238E27FC236}">
                <a16:creationId xmlns:a16="http://schemas.microsoft.com/office/drawing/2014/main" id="{E1411DA3-49FE-4246-A8D1-393F54DB1736}"/>
              </a:ext>
            </a:extLst>
          </p:cNvPr>
          <p:cNvPicPr>
            <a:picLocks noChangeAspect="1" noChangeArrowheads="1"/>
          </p:cNvPicPr>
          <p:nvPr/>
        </p:nvPicPr>
        <p:blipFill>
          <a:blip r:embed="rId21" cstate="hqprint">
            <a:extLst>
              <a:ext uri="{28A0092B-C50C-407E-A947-70E740481C1C}">
                <a14:useLocalDpi xmlns:a14="http://schemas.microsoft.com/office/drawing/2010/main"/>
              </a:ext>
            </a:extLst>
          </a:blip>
          <a:srcRect/>
          <a:stretch>
            <a:fillRect/>
          </a:stretch>
        </p:blipFill>
        <p:spPr bwMode="auto">
          <a:xfrm>
            <a:off x="7995526" y="5445779"/>
            <a:ext cx="636987" cy="355964"/>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descr="Image result for dali protocol logo">
            <a:extLst>
              <a:ext uri="{FF2B5EF4-FFF2-40B4-BE49-F238E27FC236}">
                <a16:creationId xmlns:a16="http://schemas.microsoft.com/office/drawing/2014/main" id="{4C8134C3-22CA-4F9D-A138-A26ADCEDD04F}"/>
              </a:ext>
            </a:extLst>
          </p:cNvPr>
          <p:cNvPicPr>
            <a:picLocks noChangeAspect="1" noChangeArrowheads="1"/>
          </p:cNvPicPr>
          <p:nvPr/>
        </p:nvPicPr>
        <p:blipFill>
          <a:blip r:embed="rId22" cstate="hqprint">
            <a:extLst>
              <a:ext uri="{28A0092B-C50C-407E-A947-70E740481C1C}">
                <a14:useLocalDpi xmlns:a14="http://schemas.microsoft.com/office/drawing/2010/main"/>
              </a:ext>
            </a:extLst>
          </a:blip>
          <a:srcRect/>
          <a:stretch>
            <a:fillRect/>
          </a:stretch>
        </p:blipFill>
        <p:spPr bwMode="auto">
          <a:xfrm>
            <a:off x="10559341" y="5922391"/>
            <a:ext cx="869506" cy="28693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0" descr="Image result for SMI standard motor interfaceprotocol logo">
            <a:extLst>
              <a:ext uri="{FF2B5EF4-FFF2-40B4-BE49-F238E27FC236}">
                <a16:creationId xmlns:a16="http://schemas.microsoft.com/office/drawing/2014/main" id="{4A15C971-8547-4DE4-81C7-11018D5E55C8}"/>
              </a:ext>
            </a:extLst>
          </p:cNvPr>
          <p:cNvPicPr>
            <a:picLocks noChangeAspect="1" noChangeArrowheads="1"/>
          </p:cNvPicPr>
          <p:nvPr/>
        </p:nvPicPr>
        <p:blipFill>
          <a:blip r:embed="rId23" cstate="hqprint">
            <a:extLst>
              <a:ext uri="{28A0092B-C50C-407E-A947-70E740481C1C}">
                <a14:useLocalDpi xmlns:a14="http://schemas.microsoft.com/office/drawing/2010/main"/>
              </a:ext>
            </a:extLst>
          </a:blip>
          <a:srcRect/>
          <a:stretch>
            <a:fillRect/>
          </a:stretch>
        </p:blipFill>
        <p:spPr bwMode="auto">
          <a:xfrm>
            <a:off x="10707970" y="5466308"/>
            <a:ext cx="567054" cy="339099"/>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 descr="Related image">
            <a:extLst>
              <a:ext uri="{FF2B5EF4-FFF2-40B4-BE49-F238E27FC236}">
                <a16:creationId xmlns:a16="http://schemas.microsoft.com/office/drawing/2014/main" id="{B1C0A707-F3C9-4332-BBCD-EB0DB617178F}"/>
              </a:ext>
            </a:extLst>
          </p:cNvPr>
          <p:cNvPicPr>
            <a:picLocks noChangeAspect="1" noChangeArrowheads="1"/>
          </p:cNvPicPr>
          <p:nvPr/>
        </p:nvPicPr>
        <p:blipFill rotWithShape="1">
          <a:blip r:embed="rId24" cstate="hqprint">
            <a:extLst>
              <a:ext uri="{28A0092B-C50C-407E-A947-70E740481C1C}">
                <a14:useLocalDpi xmlns:a14="http://schemas.microsoft.com/office/drawing/2010/main"/>
              </a:ext>
            </a:extLst>
          </a:blip>
          <a:srcRect/>
          <a:stretch/>
        </p:blipFill>
        <p:spPr bwMode="auto">
          <a:xfrm>
            <a:off x="623392" y="6052400"/>
            <a:ext cx="1257854" cy="30480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6" descr="Image result for m-bus logo">
            <a:extLst>
              <a:ext uri="{FF2B5EF4-FFF2-40B4-BE49-F238E27FC236}">
                <a16:creationId xmlns:a16="http://schemas.microsoft.com/office/drawing/2014/main" id="{79EC9EAA-4C5F-48E0-83D0-3D6E3DC9742B}"/>
              </a:ext>
            </a:extLst>
          </p:cNvPr>
          <p:cNvPicPr>
            <a:picLocks noChangeAspect="1" noChangeArrowheads="1"/>
          </p:cNvPicPr>
          <p:nvPr/>
        </p:nvPicPr>
        <p:blipFill>
          <a:blip r:embed="rId25" cstate="hqprint">
            <a:extLst>
              <a:ext uri="{28A0092B-C50C-407E-A947-70E740481C1C}">
                <a14:useLocalDpi xmlns:a14="http://schemas.microsoft.com/office/drawing/2010/main"/>
              </a:ext>
            </a:extLst>
          </a:blip>
          <a:srcRect/>
          <a:stretch>
            <a:fillRect/>
          </a:stretch>
        </p:blipFill>
        <p:spPr bwMode="auto">
          <a:xfrm>
            <a:off x="9073951" y="6404118"/>
            <a:ext cx="592636" cy="185039"/>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8" descr="Image result for profibus logo">
            <a:extLst>
              <a:ext uri="{FF2B5EF4-FFF2-40B4-BE49-F238E27FC236}">
                <a16:creationId xmlns:a16="http://schemas.microsoft.com/office/drawing/2014/main" id="{87AA52EB-4937-4616-B68E-5C02F75C14C8}"/>
              </a:ext>
            </a:extLst>
          </p:cNvPr>
          <p:cNvPicPr>
            <a:picLocks noChangeAspect="1" noChangeArrowheads="1"/>
          </p:cNvPicPr>
          <p:nvPr/>
        </p:nvPicPr>
        <p:blipFill>
          <a:blip r:embed="rId26" cstate="hqprint">
            <a:extLst>
              <a:ext uri="{28A0092B-C50C-407E-A947-70E740481C1C}">
                <a14:useLocalDpi xmlns:a14="http://schemas.microsoft.com/office/drawing/2010/main"/>
              </a:ext>
            </a:extLst>
          </a:blip>
          <a:srcRect/>
          <a:stretch>
            <a:fillRect/>
          </a:stretch>
        </p:blipFill>
        <p:spPr bwMode="auto">
          <a:xfrm>
            <a:off x="2137640" y="6196416"/>
            <a:ext cx="939237" cy="496886"/>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0" descr="Image result for interbus logo">
            <a:extLst>
              <a:ext uri="{FF2B5EF4-FFF2-40B4-BE49-F238E27FC236}">
                <a16:creationId xmlns:a16="http://schemas.microsoft.com/office/drawing/2014/main" id="{5D76A621-0793-42DF-90ED-2B28FE39D004}"/>
              </a:ext>
            </a:extLst>
          </p:cNvPr>
          <p:cNvPicPr>
            <a:picLocks noChangeAspect="1" noChangeArrowheads="1"/>
          </p:cNvPicPr>
          <p:nvPr/>
        </p:nvPicPr>
        <p:blipFill>
          <a:blip r:embed="rId27" cstate="hqprint">
            <a:extLst>
              <a:ext uri="{28A0092B-C50C-407E-A947-70E740481C1C}">
                <a14:useLocalDpi xmlns:a14="http://schemas.microsoft.com/office/drawing/2010/main"/>
              </a:ext>
            </a:extLst>
          </a:blip>
          <a:srcRect/>
          <a:stretch>
            <a:fillRect/>
          </a:stretch>
        </p:blipFill>
        <p:spPr bwMode="auto">
          <a:xfrm>
            <a:off x="8102373" y="6225299"/>
            <a:ext cx="493660" cy="493660"/>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2" descr="Related image">
            <a:extLst>
              <a:ext uri="{FF2B5EF4-FFF2-40B4-BE49-F238E27FC236}">
                <a16:creationId xmlns:a16="http://schemas.microsoft.com/office/drawing/2014/main" id="{F527A5D1-EAF9-4A0A-8A87-6EE4F26743A1}"/>
              </a:ext>
            </a:extLst>
          </p:cNvPr>
          <p:cNvPicPr>
            <a:picLocks noChangeAspect="1" noChangeArrowheads="1"/>
          </p:cNvPicPr>
          <p:nvPr/>
        </p:nvPicPr>
        <p:blipFill rotWithShape="1">
          <a:blip r:embed="rId28" cstate="hqprint">
            <a:extLst>
              <a:ext uri="{BEBA8EAE-BF5A-486C-A8C5-ECC9F3942E4B}">
                <a14:imgProps xmlns:a14="http://schemas.microsoft.com/office/drawing/2010/main">
                  <a14:imgLayer r:embed="rId29">
                    <a14:imgEffect>
                      <a14:brightnessContrast bright="-40000" contrast="20000"/>
                    </a14:imgEffect>
                  </a14:imgLayer>
                </a14:imgProps>
              </a:ext>
              <a:ext uri="{28A0092B-C50C-407E-A947-70E740481C1C}">
                <a14:useLocalDpi xmlns:a14="http://schemas.microsoft.com/office/drawing/2010/main"/>
              </a:ext>
            </a:extLst>
          </a:blip>
          <a:srcRect/>
          <a:stretch/>
        </p:blipFill>
        <p:spPr bwMode="auto">
          <a:xfrm>
            <a:off x="8892213" y="5433039"/>
            <a:ext cx="1401365" cy="39283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4" descr="Related image">
            <a:extLst>
              <a:ext uri="{FF2B5EF4-FFF2-40B4-BE49-F238E27FC236}">
                <a16:creationId xmlns:a16="http://schemas.microsoft.com/office/drawing/2014/main" id="{DCD22927-47D3-4DA1-A4CD-2303316283A6}"/>
              </a:ext>
            </a:extLst>
          </p:cNvPr>
          <p:cNvPicPr>
            <a:picLocks noChangeAspect="1" noChangeArrowheads="1"/>
          </p:cNvPicPr>
          <p:nvPr/>
        </p:nvPicPr>
        <p:blipFill rotWithShape="1">
          <a:blip r:embed="rId30" cstate="hqprint">
            <a:extLst>
              <a:ext uri="{28A0092B-C50C-407E-A947-70E740481C1C}">
                <a14:useLocalDpi xmlns:a14="http://schemas.microsoft.com/office/drawing/2010/main"/>
              </a:ext>
            </a:extLst>
          </a:blip>
          <a:srcRect t="25598" b="32296"/>
          <a:stretch/>
        </p:blipFill>
        <p:spPr bwMode="auto">
          <a:xfrm>
            <a:off x="10756005" y="6387371"/>
            <a:ext cx="519019" cy="218534"/>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a:extLst>
              <a:ext uri="{FF2B5EF4-FFF2-40B4-BE49-F238E27FC236}">
                <a16:creationId xmlns:a16="http://schemas.microsoft.com/office/drawing/2014/main" id="{257E2708-8683-4773-B7AF-AF55BC0A12D5}"/>
              </a:ext>
            </a:extLst>
          </p:cNvPr>
          <p:cNvPicPr>
            <a:picLocks noChangeAspect="1"/>
          </p:cNvPicPr>
          <p:nvPr/>
        </p:nvPicPr>
        <p:blipFill>
          <a:blip r:embed="rId31">
            <a:clrChange>
              <a:clrFrom>
                <a:srgbClr val="BCD5E0"/>
              </a:clrFrom>
              <a:clrTo>
                <a:srgbClr val="BCD5E0">
                  <a:alpha val="0"/>
                </a:srgbClr>
              </a:clrTo>
            </a:clrChange>
            <a:biLevel thresh="75000"/>
          </a:blip>
          <a:stretch>
            <a:fillRect/>
          </a:stretch>
        </p:blipFill>
        <p:spPr>
          <a:xfrm>
            <a:off x="622742" y="6399974"/>
            <a:ext cx="1275939" cy="318985"/>
          </a:xfrm>
          <a:prstGeom prst="rect">
            <a:avLst/>
          </a:prstGeom>
        </p:spPr>
      </p:pic>
      <p:pic>
        <p:nvPicPr>
          <p:cNvPr id="135" name="Picture 26" descr="Image result for bacnet logo">
            <a:extLst>
              <a:ext uri="{FF2B5EF4-FFF2-40B4-BE49-F238E27FC236}">
                <a16:creationId xmlns:a16="http://schemas.microsoft.com/office/drawing/2014/main" id="{6F7E18C2-426F-42B8-961F-7789BBD7481E}"/>
              </a:ext>
            </a:extLst>
          </p:cNvPr>
          <p:cNvPicPr>
            <a:picLocks noChangeAspect="1" noChangeArrowheads="1"/>
          </p:cNvPicPr>
          <p:nvPr/>
        </p:nvPicPr>
        <p:blipFill>
          <a:blip r:embed="rId32" cstate="hqprint">
            <a:extLst>
              <a:ext uri="{BEBA8EAE-BF5A-486C-A8C5-ECC9F3942E4B}">
                <a14:imgProps xmlns:a14="http://schemas.microsoft.com/office/drawing/2010/main">
                  <a14:imgLayer r:embed="rId33">
                    <a14:imgEffect>
                      <a14:brightnessContrast bright="-40000" contrast="-20000"/>
                    </a14:imgEffect>
                  </a14:imgLayer>
                </a14:imgProps>
              </a:ext>
              <a:ext uri="{28A0092B-C50C-407E-A947-70E740481C1C}">
                <a14:useLocalDpi xmlns:a14="http://schemas.microsoft.com/office/drawing/2010/main"/>
              </a:ext>
            </a:extLst>
          </a:blip>
          <a:srcRect/>
          <a:stretch>
            <a:fillRect/>
          </a:stretch>
        </p:blipFill>
        <p:spPr bwMode="auto">
          <a:xfrm>
            <a:off x="9214277" y="5953150"/>
            <a:ext cx="1060219" cy="21570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32" descr="Image result for modbus logo">
            <a:extLst>
              <a:ext uri="{FF2B5EF4-FFF2-40B4-BE49-F238E27FC236}">
                <a16:creationId xmlns:a16="http://schemas.microsoft.com/office/drawing/2014/main" id="{9427A916-0FB4-4588-ABD9-820A5824BA35}"/>
              </a:ext>
            </a:extLst>
          </p:cNvPr>
          <p:cNvPicPr>
            <a:picLocks noChangeAspect="1" noChangeArrowheads="1"/>
          </p:cNvPicPr>
          <p:nvPr/>
        </p:nvPicPr>
        <p:blipFill>
          <a:blip r:embed="rId34" cstate="hqprint">
            <a:extLst>
              <a:ext uri="{28A0092B-C50C-407E-A947-70E740481C1C}">
                <a14:useLocalDpi xmlns:a14="http://schemas.microsoft.com/office/drawing/2010/main"/>
              </a:ext>
            </a:extLst>
          </a:blip>
          <a:srcRect/>
          <a:stretch>
            <a:fillRect/>
          </a:stretch>
        </p:blipFill>
        <p:spPr bwMode="auto">
          <a:xfrm>
            <a:off x="3214594" y="6340432"/>
            <a:ext cx="1045677" cy="33290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34" descr="Image result for ENOCEANp logo">
            <a:extLst>
              <a:ext uri="{FF2B5EF4-FFF2-40B4-BE49-F238E27FC236}">
                <a16:creationId xmlns:a16="http://schemas.microsoft.com/office/drawing/2014/main" id="{C1409691-9EDE-4CF8-8EB3-04F6FED3004D}"/>
              </a:ext>
            </a:extLst>
          </p:cNvPr>
          <p:cNvPicPr>
            <a:picLocks noChangeAspect="1" noChangeArrowheads="1"/>
          </p:cNvPicPr>
          <p:nvPr/>
        </p:nvPicPr>
        <p:blipFill>
          <a:blip r:embed="rId35" cstate="hqprint">
            <a:extLst>
              <a:ext uri="{28A0092B-C50C-407E-A947-70E740481C1C}">
                <a14:useLocalDpi xmlns:a14="http://schemas.microsoft.com/office/drawing/2010/main"/>
              </a:ext>
            </a:extLst>
          </a:blip>
          <a:srcRect/>
          <a:stretch>
            <a:fillRect/>
          </a:stretch>
        </p:blipFill>
        <p:spPr bwMode="auto">
          <a:xfrm>
            <a:off x="8072937" y="5910332"/>
            <a:ext cx="727960" cy="284185"/>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40" descr="Image result for as-interface logo">
            <a:extLst>
              <a:ext uri="{FF2B5EF4-FFF2-40B4-BE49-F238E27FC236}">
                <a16:creationId xmlns:a16="http://schemas.microsoft.com/office/drawing/2014/main" id="{5020F6B7-5F92-4769-93BE-483F8AEA21B7}"/>
              </a:ext>
            </a:extLst>
          </p:cNvPr>
          <p:cNvPicPr>
            <a:picLocks noChangeAspect="1" noChangeArrowheads="1"/>
          </p:cNvPicPr>
          <p:nvPr/>
        </p:nvPicPr>
        <p:blipFill>
          <a:blip r:embed="rId36" cstate="hqprint">
            <a:extLst>
              <a:ext uri="{BEBA8EAE-BF5A-486C-A8C5-ECC9F3942E4B}">
                <a14:imgProps xmlns:a14="http://schemas.microsoft.com/office/drawing/2010/main">
                  <a14:imgLayer r:embed="rId37">
                    <a14:imgEffect>
                      <a14:brightnessContrast bright="-61000" contrast="-40000"/>
                    </a14:imgEffect>
                  </a14:imgLayer>
                </a14:imgProps>
              </a:ext>
              <a:ext uri="{28A0092B-C50C-407E-A947-70E740481C1C}">
                <a14:useLocalDpi xmlns:a14="http://schemas.microsoft.com/office/drawing/2010/main"/>
              </a:ext>
            </a:extLst>
          </a:blip>
          <a:srcRect/>
          <a:stretch>
            <a:fillRect/>
          </a:stretch>
        </p:blipFill>
        <p:spPr bwMode="auto">
          <a:xfrm>
            <a:off x="3334758" y="5422018"/>
            <a:ext cx="679237" cy="374912"/>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42" descr="Image result for io-link logo">
            <a:extLst>
              <a:ext uri="{FF2B5EF4-FFF2-40B4-BE49-F238E27FC236}">
                <a16:creationId xmlns:a16="http://schemas.microsoft.com/office/drawing/2014/main" id="{EFFF811F-8893-45B4-A9C7-DCB2DCCFC61C}"/>
              </a:ext>
            </a:extLst>
          </p:cNvPr>
          <p:cNvPicPr>
            <a:picLocks noChangeAspect="1" noChangeArrowheads="1"/>
          </p:cNvPicPr>
          <p:nvPr/>
        </p:nvPicPr>
        <p:blipFill rotWithShape="1">
          <a:blip r:embed="rId38" cstate="hqprint">
            <a:extLst>
              <a:ext uri="{28A0092B-C50C-407E-A947-70E740481C1C}">
                <a14:useLocalDpi xmlns:a14="http://schemas.microsoft.com/office/drawing/2010/main"/>
              </a:ext>
            </a:extLst>
          </a:blip>
          <a:srcRect/>
          <a:stretch/>
        </p:blipFill>
        <p:spPr bwMode="auto">
          <a:xfrm>
            <a:off x="3208222" y="5962367"/>
            <a:ext cx="1053972" cy="243585"/>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Image result for opc ua">
            <a:extLst>
              <a:ext uri="{FF2B5EF4-FFF2-40B4-BE49-F238E27FC236}">
                <a16:creationId xmlns:a16="http://schemas.microsoft.com/office/drawing/2014/main" id="{3BECB3A7-322B-43E3-9C8E-DA8C4377CF73}"/>
              </a:ext>
            </a:extLst>
          </p:cNvPr>
          <p:cNvPicPr>
            <a:picLocks noChangeAspect="1" noChangeArrowheads="1"/>
          </p:cNvPicPr>
          <p:nvPr/>
        </p:nvPicPr>
        <p:blipFill>
          <a:blip r:embed="rId39" cstate="hqprint">
            <a:extLst>
              <a:ext uri="{28A0092B-C50C-407E-A947-70E740481C1C}">
                <a14:useLocalDpi xmlns:a14="http://schemas.microsoft.com/office/drawing/2010/main"/>
              </a:ext>
            </a:extLst>
          </a:blip>
          <a:srcRect/>
          <a:stretch>
            <a:fillRect/>
          </a:stretch>
        </p:blipFill>
        <p:spPr bwMode="auto">
          <a:xfrm>
            <a:off x="5505553" y="2880599"/>
            <a:ext cx="830304" cy="153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882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bgerundetes Rechteck 14">
            <a:extLst>
              <a:ext uri="{FF2B5EF4-FFF2-40B4-BE49-F238E27FC236}">
                <a16:creationId xmlns:a16="http://schemas.microsoft.com/office/drawing/2014/main" id="{60482663-8FCB-062D-4737-CDE2CB59B673}"/>
              </a:ext>
            </a:extLst>
          </p:cNvPr>
          <p:cNvSpPr/>
          <p:nvPr/>
        </p:nvSpPr>
        <p:spPr>
          <a:xfrm>
            <a:off x="5879976" y="3136268"/>
            <a:ext cx="1872208" cy="1728193"/>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TF6730 IoT Communicator</a:t>
            </a:r>
          </a:p>
          <a:p>
            <a:pPr algn="ctr">
              <a:buFont typeface="Wingdings" panose="05000000000000000000" pitchFamily="2" charset="2"/>
              <a:buNone/>
            </a:pPr>
            <a:r>
              <a:rPr lang="de-DE" sz="1000" dirty="0">
                <a:solidFill>
                  <a:schemeClr val="tx1"/>
                </a:solidFill>
                <a:latin typeface="Arial" pitchFamily="34" charset="0"/>
                <a:cs typeface="Arial" pitchFamily="34" charset="0"/>
              </a:rPr>
              <a:t>Smartphone </a:t>
            </a:r>
            <a:r>
              <a:rPr lang="de-DE" sz="1000" dirty="0" err="1">
                <a:solidFill>
                  <a:schemeClr val="tx1"/>
                </a:solidFill>
                <a:latin typeface="Arial" pitchFamily="34" charset="0"/>
                <a:cs typeface="Arial" pitchFamily="34" charset="0"/>
              </a:rPr>
              <a:t>app</a:t>
            </a:r>
            <a:endParaRPr lang="de-DE" sz="1000" dirty="0">
              <a:solidFill>
                <a:schemeClr val="tx1"/>
              </a:solidFill>
              <a:latin typeface="Arial" pitchFamily="34" charset="0"/>
              <a:cs typeface="Arial" pitchFamily="34" charset="0"/>
            </a:endParaRPr>
          </a:p>
          <a:p>
            <a:pPr algn="ctr">
              <a:buFont typeface="Wingdings" panose="05000000000000000000" pitchFamily="2" charset="2"/>
              <a:buNone/>
            </a:pPr>
            <a:r>
              <a:rPr lang="de-DE" sz="1000" dirty="0">
                <a:solidFill>
                  <a:schemeClr val="tx1"/>
                </a:solidFill>
                <a:latin typeface="Arial" pitchFamily="34" charset="0"/>
                <a:cs typeface="Arial" pitchFamily="34" charset="0"/>
              </a:rPr>
              <a:t>Incl. PLC </a:t>
            </a:r>
            <a:r>
              <a:rPr lang="de-DE" sz="1000" dirty="0" err="1">
                <a:solidFill>
                  <a:schemeClr val="tx1"/>
                </a:solidFill>
                <a:latin typeface="Arial" pitchFamily="34" charset="0"/>
                <a:cs typeface="Arial" pitchFamily="34" charset="0"/>
              </a:rPr>
              <a:t>Function</a:t>
            </a:r>
            <a:r>
              <a:rPr lang="de-DE" sz="1000" dirty="0">
                <a:solidFill>
                  <a:schemeClr val="tx1"/>
                </a:solidFill>
                <a:latin typeface="Arial" pitchFamily="34" charset="0"/>
                <a:cs typeface="Arial" pitchFamily="34" charset="0"/>
              </a:rPr>
              <a:t> Blocks</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sp>
        <p:nvSpPr>
          <p:cNvPr id="21" name="Freihandform 24"/>
          <p:cNvSpPr>
            <a:spLocks noChangeAspect="1"/>
          </p:cNvSpPr>
          <p:nvPr/>
        </p:nvSpPr>
        <p:spPr>
          <a:xfrm>
            <a:off x="8061503" y="1193610"/>
            <a:ext cx="4046882" cy="2089189"/>
          </a:xfrm>
          <a:custGeom>
            <a:avLst/>
            <a:gdLst>
              <a:gd name="connsiteX0" fmla="*/ 187377 w 3762531"/>
              <a:gd name="connsiteY0" fmla="*/ 262328 h 2488367"/>
              <a:gd name="connsiteX1" fmla="*/ 1109272 w 3762531"/>
              <a:gd name="connsiteY1" fmla="*/ 0 h 2488367"/>
              <a:gd name="connsiteX2" fmla="*/ 3642610 w 3762531"/>
              <a:gd name="connsiteY2" fmla="*/ 239843 h 2488367"/>
              <a:gd name="connsiteX3" fmla="*/ 3762531 w 3762531"/>
              <a:gd name="connsiteY3" fmla="*/ 2488367 h 2488367"/>
              <a:gd name="connsiteX4" fmla="*/ 0 w 3762531"/>
              <a:gd name="connsiteY4" fmla="*/ 2488367 h 2488367"/>
              <a:gd name="connsiteX5" fmla="*/ 187377 w 3762531"/>
              <a:gd name="connsiteY5" fmla="*/ 262328 h 2488367"/>
              <a:gd name="connsiteX0" fmla="*/ 187377 w 3762531"/>
              <a:gd name="connsiteY0" fmla="*/ 361158 h 2587197"/>
              <a:gd name="connsiteX1" fmla="*/ 1109272 w 3762531"/>
              <a:gd name="connsiteY1" fmla="*/ 98830 h 2587197"/>
              <a:gd name="connsiteX2" fmla="*/ 3642610 w 3762531"/>
              <a:gd name="connsiteY2" fmla="*/ 338673 h 2587197"/>
              <a:gd name="connsiteX3" fmla="*/ 3762531 w 3762531"/>
              <a:gd name="connsiteY3" fmla="*/ 2587197 h 2587197"/>
              <a:gd name="connsiteX4" fmla="*/ 0 w 3762531"/>
              <a:gd name="connsiteY4" fmla="*/ 2587197 h 2587197"/>
              <a:gd name="connsiteX5" fmla="*/ 187377 w 3762531"/>
              <a:gd name="connsiteY5" fmla="*/ 361158 h 2587197"/>
              <a:gd name="connsiteX0" fmla="*/ 870238 w 4445392"/>
              <a:gd name="connsiteY0" fmla="*/ 361158 h 2587197"/>
              <a:gd name="connsiteX1" fmla="*/ 1792133 w 4445392"/>
              <a:gd name="connsiteY1" fmla="*/ 98830 h 2587197"/>
              <a:gd name="connsiteX2" fmla="*/ 4325471 w 4445392"/>
              <a:gd name="connsiteY2" fmla="*/ 338673 h 2587197"/>
              <a:gd name="connsiteX3" fmla="*/ 4445392 w 4445392"/>
              <a:gd name="connsiteY3" fmla="*/ 2587197 h 2587197"/>
              <a:gd name="connsiteX4" fmla="*/ 682861 w 4445392"/>
              <a:gd name="connsiteY4" fmla="*/ 2587197 h 2587197"/>
              <a:gd name="connsiteX5" fmla="*/ 870238 w 4445392"/>
              <a:gd name="connsiteY5" fmla="*/ 361158 h 2587197"/>
              <a:gd name="connsiteX0" fmla="*/ 1283861 w 4859015"/>
              <a:gd name="connsiteY0" fmla="*/ 361158 h 2587197"/>
              <a:gd name="connsiteX1" fmla="*/ 2205756 w 4859015"/>
              <a:gd name="connsiteY1" fmla="*/ 98830 h 2587197"/>
              <a:gd name="connsiteX2" fmla="*/ 4739094 w 4859015"/>
              <a:gd name="connsiteY2" fmla="*/ 338673 h 2587197"/>
              <a:gd name="connsiteX3" fmla="*/ 4859015 w 4859015"/>
              <a:gd name="connsiteY3" fmla="*/ 2587197 h 2587197"/>
              <a:gd name="connsiteX4" fmla="*/ 1096484 w 4859015"/>
              <a:gd name="connsiteY4" fmla="*/ 2587197 h 2587197"/>
              <a:gd name="connsiteX5" fmla="*/ 1283861 w 4859015"/>
              <a:gd name="connsiteY5" fmla="*/ 361158 h 2587197"/>
              <a:gd name="connsiteX0" fmla="*/ 1283861 w 4859015"/>
              <a:gd name="connsiteY0" fmla="*/ 413104 h 2639143"/>
              <a:gd name="connsiteX1" fmla="*/ 2205756 w 4859015"/>
              <a:gd name="connsiteY1" fmla="*/ 150776 h 2639143"/>
              <a:gd name="connsiteX2" fmla="*/ 4739094 w 4859015"/>
              <a:gd name="connsiteY2" fmla="*/ 390619 h 2639143"/>
              <a:gd name="connsiteX3" fmla="*/ 4859015 w 4859015"/>
              <a:gd name="connsiteY3" fmla="*/ 2639143 h 2639143"/>
              <a:gd name="connsiteX4" fmla="*/ 1096484 w 4859015"/>
              <a:gd name="connsiteY4" fmla="*/ 2639143 h 2639143"/>
              <a:gd name="connsiteX5" fmla="*/ 1283861 w 4859015"/>
              <a:gd name="connsiteY5" fmla="*/ 413104 h 2639143"/>
              <a:gd name="connsiteX0" fmla="*/ 1283861 w 4859015"/>
              <a:gd name="connsiteY0" fmla="*/ 639949 h 2865988"/>
              <a:gd name="connsiteX1" fmla="*/ 2205756 w 4859015"/>
              <a:gd name="connsiteY1" fmla="*/ 377621 h 2865988"/>
              <a:gd name="connsiteX2" fmla="*/ 4739094 w 4859015"/>
              <a:gd name="connsiteY2" fmla="*/ 617464 h 2865988"/>
              <a:gd name="connsiteX3" fmla="*/ 4859015 w 4859015"/>
              <a:gd name="connsiteY3" fmla="*/ 2865988 h 2865988"/>
              <a:gd name="connsiteX4" fmla="*/ 1096484 w 4859015"/>
              <a:gd name="connsiteY4" fmla="*/ 2865988 h 2865988"/>
              <a:gd name="connsiteX5" fmla="*/ 1283861 w 4859015"/>
              <a:gd name="connsiteY5" fmla="*/ 639949 h 2865988"/>
              <a:gd name="connsiteX0" fmla="*/ 1283861 w 4859015"/>
              <a:gd name="connsiteY0" fmla="*/ 805598 h 3031637"/>
              <a:gd name="connsiteX1" fmla="*/ 2205756 w 4859015"/>
              <a:gd name="connsiteY1" fmla="*/ 543270 h 3031637"/>
              <a:gd name="connsiteX2" fmla="*/ 4739094 w 4859015"/>
              <a:gd name="connsiteY2" fmla="*/ 783113 h 3031637"/>
              <a:gd name="connsiteX3" fmla="*/ 4859015 w 4859015"/>
              <a:gd name="connsiteY3" fmla="*/ 3031637 h 3031637"/>
              <a:gd name="connsiteX4" fmla="*/ 1096484 w 4859015"/>
              <a:gd name="connsiteY4" fmla="*/ 3031637 h 3031637"/>
              <a:gd name="connsiteX5" fmla="*/ 1283861 w 4859015"/>
              <a:gd name="connsiteY5" fmla="*/ 805598 h 3031637"/>
              <a:gd name="connsiteX0" fmla="*/ 1283861 w 5259884"/>
              <a:gd name="connsiteY0" fmla="*/ 805598 h 3031637"/>
              <a:gd name="connsiteX1" fmla="*/ 2205756 w 5259884"/>
              <a:gd name="connsiteY1" fmla="*/ 543270 h 3031637"/>
              <a:gd name="connsiteX2" fmla="*/ 4739094 w 5259884"/>
              <a:gd name="connsiteY2" fmla="*/ 783113 h 3031637"/>
              <a:gd name="connsiteX3" fmla="*/ 4859015 w 5259884"/>
              <a:gd name="connsiteY3" fmla="*/ 3031637 h 3031637"/>
              <a:gd name="connsiteX4" fmla="*/ 1096484 w 5259884"/>
              <a:gd name="connsiteY4" fmla="*/ 3031637 h 3031637"/>
              <a:gd name="connsiteX5" fmla="*/ 1283861 w 5259884"/>
              <a:gd name="connsiteY5" fmla="*/ 805598 h 3031637"/>
              <a:gd name="connsiteX0" fmla="*/ 1283861 w 5871218"/>
              <a:gd name="connsiteY0" fmla="*/ 805598 h 3031637"/>
              <a:gd name="connsiteX1" fmla="*/ 2205756 w 5871218"/>
              <a:gd name="connsiteY1" fmla="*/ 543270 h 3031637"/>
              <a:gd name="connsiteX2" fmla="*/ 4739094 w 5871218"/>
              <a:gd name="connsiteY2" fmla="*/ 783113 h 3031637"/>
              <a:gd name="connsiteX3" fmla="*/ 4859015 w 5871218"/>
              <a:gd name="connsiteY3" fmla="*/ 3031637 h 3031637"/>
              <a:gd name="connsiteX4" fmla="*/ 1096484 w 5871218"/>
              <a:gd name="connsiteY4" fmla="*/ 3031637 h 3031637"/>
              <a:gd name="connsiteX5" fmla="*/ 1283861 w 5871218"/>
              <a:gd name="connsiteY5" fmla="*/ 805598 h 3031637"/>
              <a:gd name="connsiteX0" fmla="*/ 1283861 w 5924778"/>
              <a:gd name="connsiteY0" fmla="*/ 805598 h 3031637"/>
              <a:gd name="connsiteX1" fmla="*/ 2205756 w 5924778"/>
              <a:gd name="connsiteY1" fmla="*/ 543270 h 3031637"/>
              <a:gd name="connsiteX2" fmla="*/ 4739094 w 5924778"/>
              <a:gd name="connsiteY2" fmla="*/ 783113 h 3031637"/>
              <a:gd name="connsiteX3" fmla="*/ 4859015 w 5924778"/>
              <a:gd name="connsiteY3" fmla="*/ 3031637 h 3031637"/>
              <a:gd name="connsiteX4" fmla="*/ 1096484 w 5924778"/>
              <a:gd name="connsiteY4" fmla="*/ 3031637 h 3031637"/>
              <a:gd name="connsiteX5" fmla="*/ 1283861 w 5924778"/>
              <a:gd name="connsiteY5" fmla="*/ 805598 h 3031637"/>
              <a:gd name="connsiteX0" fmla="*/ 1283861 w 5924778"/>
              <a:gd name="connsiteY0" fmla="*/ 816848 h 3042887"/>
              <a:gd name="connsiteX1" fmla="*/ 2205756 w 5924778"/>
              <a:gd name="connsiteY1" fmla="*/ 554520 h 3042887"/>
              <a:gd name="connsiteX2" fmla="*/ 4739094 w 5924778"/>
              <a:gd name="connsiteY2" fmla="*/ 794363 h 3042887"/>
              <a:gd name="connsiteX3" fmla="*/ 4859015 w 5924778"/>
              <a:gd name="connsiteY3" fmla="*/ 3042887 h 3042887"/>
              <a:gd name="connsiteX4" fmla="*/ 1096484 w 5924778"/>
              <a:gd name="connsiteY4" fmla="*/ 3042887 h 3042887"/>
              <a:gd name="connsiteX5" fmla="*/ 1283861 w 5924778"/>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872028"/>
              <a:gd name="connsiteY0" fmla="*/ 816848 h 3042887"/>
              <a:gd name="connsiteX1" fmla="*/ 2199965 w 5872028"/>
              <a:gd name="connsiteY1" fmla="*/ 554520 h 3042887"/>
              <a:gd name="connsiteX2" fmla="*/ 4733303 w 5872028"/>
              <a:gd name="connsiteY2" fmla="*/ 794363 h 3042887"/>
              <a:gd name="connsiteX3" fmla="*/ 4853224 w 5872028"/>
              <a:gd name="connsiteY3" fmla="*/ 3042887 h 3042887"/>
              <a:gd name="connsiteX4" fmla="*/ 1090693 w 5872028"/>
              <a:gd name="connsiteY4" fmla="*/ 3042887 h 3042887"/>
              <a:gd name="connsiteX5" fmla="*/ 1278070 w 5872028"/>
              <a:gd name="connsiteY5" fmla="*/ 816848 h 3042887"/>
              <a:gd name="connsiteX0" fmla="*/ 1278070 w 5772302"/>
              <a:gd name="connsiteY0" fmla="*/ 816848 h 3042887"/>
              <a:gd name="connsiteX1" fmla="*/ 2199965 w 5772302"/>
              <a:gd name="connsiteY1" fmla="*/ 554520 h 3042887"/>
              <a:gd name="connsiteX2" fmla="*/ 4733303 w 5772302"/>
              <a:gd name="connsiteY2" fmla="*/ 794363 h 3042887"/>
              <a:gd name="connsiteX3" fmla="*/ 4670002 w 5772302"/>
              <a:gd name="connsiteY3" fmla="*/ 3037652 h 3042887"/>
              <a:gd name="connsiteX4" fmla="*/ 1090693 w 5772302"/>
              <a:gd name="connsiteY4" fmla="*/ 3042887 h 3042887"/>
              <a:gd name="connsiteX5" fmla="*/ 1278070 w 5772302"/>
              <a:gd name="connsiteY5" fmla="*/ 816848 h 3042887"/>
              <a:gd name="connsiteX0" fmla="*/ 1278070 w 5812783"/>
              <a:gd name="connsiteY0" fmla="*/ 816848 h 3042887"/>
              <a:gd name="connsiteX1" fmla="*/ 2199965 w 5812783"/>
              <a:gd name="connsiteY1" fmla="*/ 554520 h 3042887"/>
              <a:gd name="connsiteX2" fmla="*/ 4733303 w 5812783"/>
              <a:gd name="connsiteY2" fmla="*/ 794363 h 3042887"/>
              <a:gd name="connsiteX3" fmla="*/ 4670002 w 5812783"/>
              <a:gd name="connsiteY3" fmla="*/ 3037652 h 3042887"/>
              <a:gd name="connsiteX4" fmla="*/ 1090693 w 5812783"/>
              <a:gd name="connsiteY4" fmla="*/ 3042887 h 3042887"/>
              <a:gd name="connsiteX5" fmla="*/ 1278070 w 5812783"/>
              <a:gd name="connsiteY5" fmla="*/ 816848 h 3042887"/>
              <a:gd name="connsiteX0" fmla="*/ 1278070 w 5894253"/>
              <a:gd name="connsiteY0" fmla="*/ 816848 h 3042887"/>
              <a:gd name="connsiteX1" fmla="*/ 2199965 w 5894253"/>
              <a:gd name="connsiteY1" fmla="*/ 554520 h 3042887"/>
              <a:gd name="connsiteX2" fmla="*/ 4733303 w 5894253"/>
              <a:gd name="connsiteY2" fmla="*/ 794363 h 3042887"/>
              <a:gd name="connsiteX3" fmla="*/ 4670002 w 5894253"/>
              <a:gd name="connsiteY3" fmla="*/ 3037652 h 3042887"/>
              <a:gd name="connsiteX4" fmla="*/ 1090693 w 5894253"/>
              <a:gd name="connsiteY4" fmla="*/ 3042887 h 3042887"/>
              <a:gd name="connsiteX5" fmla="*/ 1278070 w 5894253"/>
              <a:gd name="connsiteY5" fmla="*/ 816848 h 30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4253" h="3042887">
                <a:moveTo>
                  <a:pt x="1278070" y="816848"/>
                </a:moveTo>
                <a:cubicBezTo>
                  <a:pt x="1465446" y="167274"/>
                  <a:pt x="2080044" y="447091"/>
                  <a:pt x="2199965" y="554520"/>
                </a:cubicBezTo>
                <a:cubicBezTo>
                  <a:pt x="2976955" y="-384863"/>
                  <a:pt x="4353552" y="-12608"/>
                  <a:pt x="4733303" y="794363"/>
                </a:cubicBezTo>
                <a:cubicBezTo>
                  <a:pt x="6240379" y="843022"/>
                  <a:pt x="6343074" y="2920642"/>
                  <a:pt x="4670002" y="3037652"/>
                </a:cubicBezTo>
                <a:lnTo>
                  <a:pt x="1090693" y="3042887"/>
                </a:lnTo>
                <a:cubicBezTo>
                  <a:pt x="-203458" y="3035392"/>
                  <a:pt x="-583208" y="809353"/>
                  <a:pt x="1278070" y="816848"/>
                </a:cubicBezTo>
                <a:close/>
              </a:path>
            </a:pathLst>
          </a:custGeom>
          <a:solidFill>
            <a:schemeClr val="bg1"/>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ln>
                <a:solidFill>
                  <a:schemeClr val="bg1">
                    <a:lumMod val="75000"/>
                  </a:schemeClr>
                </a:solidFill>
              </a:ln>
              <a:solidFill>
                <a:schemeClr val="bg1"/>
              </a:solidFill>
              <a:latin typeface="Arial" pitchFamily="34" charset="0"/>
              <a:cs typeface="Arial" pitchFamily="34" charset="0"/>
            </a:endParaRPr>
          </a:p>
        </p:txBody>
      </p:sp>
      <p:sp>
        <p:nvSpPr>
          <p:cNvPr id="3" name="Text Placeholder 2"/>
          <p:cNvSpPr>
            <a:spLocks noGrp="1"/>
          </p:cNvSpPr>
          <p:nvPr>
            <p:ph type="body" sz="quarter" idx="15"/>
          </p:nvPr>
        </p:nvSpPr>
        <p:spPr>
          <a:xfrm>
            <a:off x="1" y="1090799"/>
            <a:ext cx="8021619" cy="1948931"/>
          </a:xfrm>
        </p:spPr>
        <p:txBody>
          <a:bodyPr/>
          <a:lstStyle/>
          <a:p>
            <a:r>
              <a:rPr lang="en-US" sz="1800" dirty="0"/>
              <a:t>IoT product family overview</a:t>
            </a:r>
          </a:p>
          <a:p>
            <a:pPr lvl="1"/>
            <a:r>
              <a:rPr lang="en-US" sz="1800" dirty="0"/>
              <a:t>Expose the underlying protocol(s):</a:t>
            </a:r>
          </a:p>
          <a:p>
            <a:pPr lvl="2"/>
            <a:r>
              <a:rPr lang="en-US" sz="1800" dirty="0"/>
              <a:t>MQTT, OPC UA, REST, Web Sockets</a:t>
            </a:r>
          </a:p>
          <a:p>
            <a:pPr lvl="2"/>
            <a:r>
              <a:rPr lang="en-US" sz="1800" dirty="0"/>
              <a:t>Flexible and customizable via PLC APIs, JSON/XML tooling</a:t>
            </a:r>
          </a:p>
          <a:p>
            <a:pPr lvl="1"/>
            <a:r>
              <a:rPr lang="en-US" sz="1800" dirty="0"/>
              <a:t>Competitors are typically tightly coupled to an application or service</a:t>
            </a:r>
          </a:p>
        </p:txBody>
      </p:sp>
      <p:pic>
        <p:nvPicPr>
          <p:cNvPr id="5"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208" y="3895142"/>
            <a:ext cx="4127463" cy="2824119"/>
          </a:xfrm>
          <a:prstGeom prst="rect">
            <a:avLst/>
          </a:prstGeom>
        </p:spPr>
      </p:pic>
      <p:cxnSp>
        <p:nvCxnSpPr>
          <p:cNvPr id="30" name="Straight Arrow Connector 41"/>
          <p:cNvCxnSpPr/>
          <p:nvPr/>
        </p:nvCxnSpPr>
        <p:spPr>
          <a:xfrm flipV="1">
            <a:off x="8522006" y="3394111"/>
            <a:ext cx="0" cy="1002062"/>
          </a:xfrm>
          <a:prstGeom prst="straightConnector1">
            <a:avLst/>
          </a:prstGeom>
          <a:ln w="38100">
            <a:solidFill>
              <a:srgbClr val="E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41"/>
          <p:cNvCxnSpPr/>
          <p:nvPr/>
        </p:nvCxnSpPr>
        <p:spPr>
          <a:xfrm flipV="1">
            <a:off x="11042286" y="3394111"/>
            <a:ext cx="0" cy="1111588"/>
          </a:xfrm>
          <a:prstGeom prst="straightConnector1">
            <a:avLst/>
          </a:prstGeom>
          <a:ln w="38100">
            <a:solidFill>
              <a:srgbClr val="E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41"/>
          <p:cNvCxnSpPr/>
          <p:nvPr/>
        </p:nvCxnSpPr>
        <p:spPr>
          <a:xfrm flipV="1">
            <a:off x="10019091" y="3394111"/>
            <a:ext cx="0" cy="1665350"/>
          </a:xfrm>
          <a:prstGeom prst="straightConnector1">
            <a:avLst/>
          </a:prstGeom>
          <a:ln w="38100">
            <a:solidFill>
              <a:srgbClr val="E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Abgerundetes Rechteck 14">
            <a:extLst>
              <a:ext uri="{FF2B5EF4-FFF2-40B4-BE49-F238E27FC236}">
                <a16:creationId xmlns:a16="http://schemas.microsoft.com/office/drawing/2014/main" id="{7F7C9616-B28F-43EA-B543-D31BF36AB409}"/>
              </a:ext>
            </a:extLst>
          </p:cNvPr>
          <p:cNvSpPr/>
          <p:nvPr/>
        </p:nvSpPr>
        <p:spPr>
          <a:xfrm>
            <a:off x="47328" y="3136269"/>
            <a:ext cx="1872208" cy="1728192"/>
          </a:xfrm>
          <a:prstGeom prst="roundRect">
            <a:avLst/>
          </a:prstGeom>
          <a:solidFill>
            <a:srgbClr val="00B05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TF6701 IoT Communication</a:t>
            </a:r>
          </a:p>
          <a:p>
            <a:pPr algn="ctr">
              <a:buFont typeface="Wingdings" panose="05000000000000000000" pitchFamily="2" charset="2"/>
              <a:buNone/>
            </a:pPr>
            <a:r>
              <a:rPr lang="de-DE" sz="1000" dirty="0">
                <a:solidFill>
                  <a:schemeClr val="tx1"/>
                </a:solidFill>
                <a:latin typeface="Arial" pitchFamily="34" charset="0"/>
                <a:cs typeface="Arial" pitchFamily="34" charset="0"/>
              </a:rPr>
              <a:t>MQTT client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driver for the PLC</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pic>
        <p:nvPicPr>
          <p:cNvPr id="8" name="Picture 7">
            <a:extLst>
              <a:ext uri="{FF2B5EF4-FFF2-40B4-BE49-F238E27FC236}">
                <a16:creationId xmlns:a16="http://schemas.microsoft.com/office/drawing/2014/main" id="{6D412C48-B7C3-466C-8157-2D7980071D92}"/>
              </a:ext>
            </a:extLst>
          </p:cNvPr>
          <p:cNvPicPr>
            <a:picLocks noChangeAspect="1"/>
          </p:cNvPicPr>
          <p:nvPr/>
        </p:nvPicPr>
        <p:blipFill>
          <a:blip r:embed="rId4"/>
          <a:stretch>
            <a:fillRect/>
          </a:stretch>
        </p:blipFill>
        <p:spPr>
          <a:xfrm>
            <a:off x="305169" y="3829099"/>
            <a:ext cx="1449402" cy="493337"/>
          </a:xfrm>
          <a:prstGeom prst="rect">
            <a:avLst/>
          </a:prstGeom>
        </p:spPr>
      </p:pic>
      <p:sp>
        <p:nvSpPr>
          <p:cNvPr id="29" name="Abgerundetes Rechteck 14">
            <a:extLst>
              <a:ext uri="{FF2B5EF4-FFF2-40B4-BE49-F238E27FC236}">
                <a16:creationId xmlns:a16="http://schemas.microsoft.com/office/drawing/2014/main" id="{00527B59-0D83-4A20-9DF5-6665E6B8FAAB}"/>
              </a:ext>
            </a:extLst>
          </p:cNvPr>
          <p:cNvSpPr/>
          <p:nvPr/>
        </p:nvSpPr>
        <p:spPr>
          <a:xfrm>
            <a:off x="1991544" y="3136269"/>
            <a:ext cx="1872208" cy="1728192"/>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TF6720 IoT Data Agent</a:t>
            </a:r>
          </a:p>
          <a:p>
            <a:pPr algn="ctr">
              <a:buFont typeface="Wingdings" panose="05000000000000000000" pitchFamily="2" charset="2"/>
              <a:buNone/>
            </a:pPr>
            <a:r>
              <a:rPr lang="de-DE" sz="1000" dirty="0">
                <a:solidFill>
                  <a:schemeClr val="tx1"/>
                </a:solidFill>
                <a:latin typeface="Arial" pitchFamily="34" charset="0"/>
                <a:cs typeface="Arial" pitchFamily="34" charset="0"/>
              </a:rPr>
              <a:t>IoT gateway application</a:t>
            </a:r>
          </a:p>
          <a:p>
            <a:pPr algn="ctr">
              <a:buFont typeface="Wingdings" panose="05000000000000000000" pitchFamily="2" charset="2"/>
              <a:buNone/>
            </a:pPr>
            <a:r>
              <a:rPr lang="de-DE" sz="1000" dirty="0">
                <a:solidFill>
                  <a:schemeClr val="tx1"/>
                </a:solidFill>
                <a:latin typeface="Arial" pitchFamily="34" charset="0"/>
                <a:cs typeface="Arial" pitchFamily="34" charset="0"/>
              </a:rPr>
              <a:t>Standalone tool</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pic>
        <p:nvPicPr>
          <p:cNvPr id="33" name="Grafik 50">
            <a:extLst>
              <a:ext uri="{FF2B5EF4-FFF2-40B4-BE49-F238E27FC236}">
                <a16:creationId xmlns:a16="http://schemas.microsoft.com/office/drawing/2014/main" id="{CEAC930A-B148-4331-B72E-6B01115F8E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1365" y="3827432"/>
            <a:ext cx="1572565" cy="851806"/>
          </a:xfrm>
          <a:prstGeom prst="rect">
            <a:avLst/>
          </a:prstGeom>
          <a:effectLst/>
        </p:spPr>
      </p:pic>
      <p:sp>
        <p:nvSpPr>
          <p:cNvPr id="34" name="Abgerundetes Rechteck 14">
            <a:extLst>
              <a:ext uri="{FF2B5EF4-FFF2-40B4-BE49-F238E27FC236}">
                <a16:creationId xmlns:a16="http://schemas.microsoft.com/office/drawing/2014/main" id="{275B3868-F666-4A94-B1F8-816C4C37EAF2}"/>
              </a:ext>
            </a:extLst>
          </p:cNvPr>
          <p:cNvSpPr/>
          <p:nvPr/>
        </p:nvSpPr>
        <p:spPr>
          <a:xfrm>
            <a:off x="3935760" y="3136269"/>
            <a:ext cx="1872208" cy="1728192"/>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TF6710 IoT Functions</a:t>
            </a:r>
          </a:p>
          <a:p>
            <a:pPr algn="ctr">
              <a:buFont typeface="Wingdings" panose="05000000000000000000" pitchFamily="2" charset="2"/>
              <a:buNone/>
            </a:pPr>
            <a:r>
              <a:rPr lang="de-DE" sz="1000" dirty="0">
                <a:solidFill>
                  <a:schemeClr val="tx1"/>
                </a:solidFill>
                <a:latin typeface="Arial" pitchFamily="34" charset="0"/>
                <a:cs typeface="Arial" pitchFamily="34" charset="0"/>
              </a:rPr>
              <a:t>Data Agent access</a:t>
            </a: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driver for the PLC</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pic>
        <p:nvPicPr>
          <p:cNvPr id="12" name="Picture 11">
            <a:extLst>
              <a:ext uri="{FF2B5EF4-FFF2-40B4-BE49-F238E27FC236}">
                <a16:creationId xmlns:a16="http://schemas.microsoft.com/office/drawing/2014/main" id="{93087257-7230-4B24-9A65-0ED07F8C1EF2}"/>
              </a:ext>
            </a:extLst>
          </p:cNvPr>
          <p:cNvPicPr>
            <a:picLocks noChangeAspect="1"/>
          </p:cNvPicPr>
          <p:nvPr/>
        </p:nvPicPr>
        <p:blipFill>
          <a:blip r:embed="rId6"/>
          <a:stretch>
            <a:fillRect/>
          </a:stretch>
        </p:blipFill>
        <p:spPr>
          <a:xfrm>
            <a:off x="4060248" y="3855362"/>
            <a:ext cx="1674266" cy="262293"/>
          </a:xfrm>
          <a:prstGeom prst="rect">
            <a:avLst/>
          </a:prstGeom>
        </p:spPr>
      </p:pic>
      <p:pic>
        <p:nvPicPr>
          <p:cNvPr id="19" name="Picture 18">
            <a:extLst>
              <a:ext uri="{FF2B5EF4-FFF2-40B4-BE49-F238E27FC236}">
                <a16:creationId xmlns:a16="http://schemas.microsoft.com/office/drawing/2014/main" id="{01CD3807-D520-4A2E-9581-D33E0B9ED191}"/>
              </a:ext>
            </a:extLst>
          </p:cNvPr>
          <p:cNvPicPr>
            <a:picLocks noChangeAspect="1"/>
          </p:cNvPicPr>
          <p:nvPr/>
        </p:nvPicPr>
        <p:blipFill>
          <a:blip r:embed="rId7"/>
          <a:stretch>
            <a:fillRect/>
          </a:stretch>
        </p:blipFill>
        <p:spPr>
          <a:xfrm>
            <a:off x="4036406" y="4166759"/>
            <a:ext cx="881545" cy="189101"/>
          </a:xfrm>
          <a:prstGeom prst="rect">
            <a:avLst/>
          </a:prstGeom>
        </p:spPr>
      </p:pic>
      <p:pic>
        <p:nvPicPr>
          <p:cNvPr id="39" name="Picture 38">
            <a:extLst>
              <a:ext uri="{FF2B5EF4-FFF2-40B4-BE49-F238E27FC236}">
                <a16:creationId xmlns:a16="http://schemas.microsoft.com/office/drawing/2014/main" id="{8641615E-C4BA-4F90-B75A-D6C777231D98}"/>
              </a:ext>
            </a:extLst>
          </p:cNvPr>
          <p:cNvPicPr>
            <a:picLocks noChangeAspect="1"/>
          </p:cNvPicPr>
          <p:nvPr/>
        </p:nvPicPr>
        <p:blipFill>
          <a:blip r:embed="rId8"/>
          <a:stretch>
            <a:fillRect/>
          </a:stretch>
        </p:blipFill>
        <p:spPr>
          <a:xfrm>
            <a:off x="4911617" y="4176163"/>
            <a:ext cx="837133" cy="183446"/>
          </a:xfrm>
          <a:prstGeom prst="rect">
            <a:avLst/>
          </a:prstGeom>
        </p:spPr>
      </p:pic>
      <p:sp>
        <p:nvSpPr>
          <p:cNvPr id="40" name="Abgerundetes Rechteck 14">
            <a:extLst>
              <a:ext uri="{FF2B5EF4-FFF2-40B4-BE49-F238E27FC236}">
                <a16:creationId xmlns:a16="http://schemas.microsoft.com/office/drawing/2014/main" id="{FA15FFA0-8E7A-4428-A4D9-E09ADC43AF92}"/>
              </a:ext>
            </a:extLst>
          </p:cNvPr>
          <p:cNvSpPr/>
          <p:nvPr/>
        </p:nvSpPr>
        <p:spPr>
          <a:xfrm>
            <a:off x="47328" y="4941169"/>
            <a:ext cx="1872208" cy="1862838"/>
          </a:xfrm>
          <a:prstGeom prst="roundRect">
            <a:avLst/>
          </a:prstGeom>
          <a:solidFill>
            <a:srgbClr val="00B05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TF6760 IoT HTTP/REST</a:t>
            </a:r>
          </a:p>
          <a:p>
            <a:pPr algn="ctr">
              <a:buFont typeface="Wingdings" panose="05000000000000000000" pitchFamily="2" charset="2"/>
              <a:buNone/>
            </a:pPr>
            <a:r>
              <a:rPr lang="de-DE" sz="1000" dirty="0">
                <a:solidFill>
                  <a:schemeClr val="tx1"/>
                </a:solidFill>
                <a:latin typeface="Arial" pitchFamily="34" charset="0"/>
                <a:cs typeface="Arial" pitchFamily="34" charset="0"/>
              </a:rPr>
              <a:t>HTTP(S) client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driver for the PLC</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pic>
        <p:nvPicPr>
          <p:cNvPr id="41" name="Picture 40">
            <a:extLst>
              <a:ext uri="{FF2B5EF4-FFF2-40B4-BE49-F238E27FC236}">
                <a16:creationId xmlns:a16="http://schemas.microsoft.com/office/drawing/2014/main" id="{BBC5B39F-D415-485B-9E9C-93D5D3A66535}"/>
              </a:ext>
            </a:extLst>
          </p:cNvPr>
          <p:cNvPicPr>
            <a:picLocks noChangeAspect="1"/>
          </p:cNvPicPr>
          <p:nvPr/>
        </p:nvPicPr>
        <p:blipFill>
          <a:blip r:embed="rId6"/>
          <a:stretch>
            <a:fillRect/>
          </a:stretch>
        </p:blipFill>
        <p:spPr>
          <a:xfrm>
            <a:off x="146299" y="5621798"/>
            <a:ext cx="1674266" cy="262293"/>
          </a:xfrm>
          <a:prstGeom prst="rect">
            <a:avLst/>
          </a:prstGeom>
        </p:spPr>
      </p:pic>
      <p:pic>
        <p:nvPicPr>
          <p:cNvPr id="42" name="Picture 41">
            <a:extLst>
              <a:ext uri="{FF2B5EF4-FFF2-40B4-BE49-F238E27FC236}">
                <a16:creationId xmlns:a16="http://schemas.microsoft.com/office/drawing/2014/main" id="{15DEE16C-3275-4669-B372-DCF226AF0C2B}"/>
              </a:ext>
            </a:extLst>
          </p:cNvPr>
          <p:cNvPicPr>
            <a:picLocks noChangeAspect="1"/>
          </p:cNvPicPr>
          <p:nvPr/>
        </p:nvPicPr>
        <p:blipFill>
          <a:blip r:embed="rId7"/>
          <a:stretch>
            <a:fillRect/>
          </a:stretch>
        </p:blipFill>
        <p:spPr>
          <a:xfrm>
            <a:off x="117683" y="5937401"/>
            <a:ext cx="823401" cy="176628"/>
          </a:xfrm>
          <a:prstGeom prst="rect">
            <a:avLst/>
          </a:prstGeom>
        </p:spPr>
      </p:pic>
      <p:pic>
        <p:nvPicPr>
          <p:cNvPr id="43" name="Picture 42">
            <a:extLst>
              <a:ext uri="{FF2B5EF4-FFF2-40B4-BE49-F238E27FC236}">
                <a16:creationId xmlns:a16="http://schemas.microsoft.com/office/drawing/2014/main" id="{BC5A96E5-AE3B-4EBF-BF36-531FB51B2A63}"/>
              </a:ext>
            </a:extLst>
          </p:cNvPr>
          <p:cNvPicPr>
            <a:picLocks noChangeAspect="1"/>
          </p:cNvPicPr>
          <p:nvPr/>
        </p:nvPicPr>
        <p:blipFill>
          <a:blip r:embed="rId8"/>
          <a:stretch>
            <a:fillRect/>
          </a:stretch>
        </p:blipFill>
        <p:spPr>
          <a:xfrm>
            <a:off x="950603" y="5937402"/>
            <a:ext cx="869962" cy="190640"/>
          </a:xfrm>
          <a:prstGeom prst="rect">
            <a:avLst/>
          </a:prstGeom>
        </p:spPr>
      </p:pic>
      <p:sp>
        <p:nvSpPr>
          <p:cNvPr id="44" name="Abgerundetes Rechteck 14">
            <a:extLst>
              <a:ext uri="{FF2B5EF4-FFF2-40B4-BE49-F238E27FC236}">
                <a16:creationId xmlns:a16="http://schemas.microsoft.com/office/drawing/2014/main" id="{1BD75A45-933D-4831-B1C0-E658EC8EE333}"/>
              </a:ext>
            </a:extLst>
          </p:cNvPr>
          <p:cNvSpPr/>
          <p:nvPr/>
        </p:nvSpPr>
        <p:spPr>
          <a:xfrm>
            <a:off x="1991544" y="4941168"/>
            <a:ext cx="1872208" cy="1862839"/>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TF6770 IoT WebSockets</a:t>
            </a:r>
          </a:p>
          <a:p>
            <a:pPr algn="ctr">
              <a:buFont typeface="Wingdings" panose="05000000000000000000" pitchFamily="2" charset="2"/>
              <a:buNone/>
            </a:pPr>
            <a:r>
              <a:rPr lang="de-DE" sz="1000" dirty="0">
                <a:solidFill>
                  <a:schemeClr val="tx1"/>
                </a:solidFill>
                <a:latin typeface="Arial" pitchFamily="34" charset="0"/>
                <a:cs typeface="Arial" pitchFamily="34" charset="0"/>
              </a:rPr>
              <a:t>WebSockets client</a:t>
            </a:r>
          </a:p>
          <a:p>
            <a:pPr algn="ctr">
              <a:buFont typeface="Wingdings" panose="05000000000000000000" pitchFamily="2" charset="2"/>
              <a:buNone/>
            </a:pPr>
            <a:r>
              <a:rPr lang="de-DE" sz="1000" dirty="0">
                <a:solidFill>
                  <a:schemeClr val="tx1"/>
                </a:solidFill>
                <a:latin typeface="Arial" pitchFamily="34" charset="0"/>
                <a:cs typeface="Arial" pitchFamily="34" charset="0"/>
              </a:rPr>
              <a:t>WebSockets server</a:t>
            </a: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a:t>
            </a:r>
            <a:r>
              <a:rPr lang="de-DE" sz="1000" dirty="0" err="1">
                <a:solidFill>
                  <a:schemeClr val="tx1"/>
                </a:solidFill>
                <a:latin typeface="Arial" pitchFamily="34" charset="0"/>
                <a:cs typeface="Arial" pitchFamily="34" charset="0"/>
              </a:rPr>
              <a:t>driver</a:t>
            </a:r>
            <a:r>
              <a:rPr lang="de-DE" sz="1000" dirty="0">
                <a:solidFill>
                  <a:schemeClr val="tx1"/>
                </a:solidFill>
                <a:latin typeface="Arial" pitchFamily="34" charset="0"/>
                <a:cs typeface="Arial" pitchFamily="34" charset="0"/>
              </a:rPr>
              <a:t> </a:t>
            </a:r>
            <a:r>
              <a:rPr lang="de-DE" sz="1000" dirty="0" err="1">
                <a:solidFill>
                  <a:schemeClr val="tx1"/>
                </a:solidFill>
                <a:latin typeface="Arial" pitchFamily="34" charset="0"/>
                <a:cs typeface="Arial" pitchFamily="34" charset="0"/>
              </a:rPr>
              <a:t>for</a:t>
            </a:r>
            <a:r>
              <a:rPr lang="de-DE" sz="1000" dirty="0">
                <a:solidFill>
                  <a:schemeClr val="tx1"/>
                </a:solidFill>
                <a:latin typeface="Arial" pitchFamily="34" charset="0"/>
                <a:cs typeface="Arial" pitchFamily="34" charset="0"/>
              </a:rPr>
              <a:t> the PLC</a:t>
            </a:r>
          </a:p>
        </p:txBody>
      </p:sp>
      <p:pic>
        <p:nvPicPr>
          <p:cNvPr id="46" name="Picture 45">
            <a:extLst>
              <a:ext uri="{FF2B5EF4-FFF2-40B4-BE49-F238E27FC236}">
                <a16:creationId xmlns:a16="http://schemas.microsoft.com/office/drawing/2014/main" id="{804A3BFE-9892-4B9D-8774-D4979F7D6D86}"/>
              </a:ext>
            </a:extLst>
          </p:cNvPr>
          <p:cNvPicPr>
            <a:picLocks noChangeAspect="1"/>
          </p:cNvPicPr>
          <p:nvPr/>
        </p:nvPicPr>
        <p:blipFill>
          <a:blip r:embed="rId9"/>
          <a:stretch>
            <a:fillRect/>
          </a:stretch>
        </p:blipFill>
        <p:spPr>
          <a:xfrm>
            <a:off x="6280793" y="3784890"/>
            <a:ext cx="1061629" cy="414601"/>
          </a:xfrm>
          <a:prstGeom prst="rect">
            <a:avLst/>
          </a:prstGeom>
        </p:spPr>
      </p:pic>
      <p:pic>
        <p:nvPicPr>
          <p:cNvPr id="48" name="Picture 47">
            <a:extLst>
              <a:ext uri="{FF2B5EF4-FFF2-40B4-BE49-F238E27FC236}">
                <a16:creationId xmlns:a16="http://schemas.microsoft.com/office/drawing/2014/main" id="{67FDF120-0C4C-4797-9A35-1D3EE228A34E}"/>
              </a:ext>
            </a:extLst>
          </p:cNvPr>
          <p:cNvPicPr>
            <a:picLocks noChangeAspect="1"/>
          </p:cNvPicPr>
          <p:nvPr/>
        </p:nvPicPr>
        <p:blipFill>
          <a:blip r:embed="rId10"/>
          <a:stretch>
            <a:fillRect/>
          </a:stretch>
        </p:blipFill>
        <p:spPr>
          <a:xfrm>
            <a:off x="6289892" y="4242772"/>
            <a:ext cx="1060544" cy="349040"/>
          </a:xfrm>
          <a:prstGeom prst="rect">
            <a:avLst/>
          </a:prstGeom>
        </p:spPr>
      </p:pic>
      <p:sp>
        <p:nvSpPr>
          <p:cNvPr id="49" name="Abgerundetes Rechteck 14">
            <a:extLst>
              <a:ext uri="{FF2B5EF4-FFF2-40B4-BE49-F238E27FC236}">
                <a16:creationId xmlns:a16="http://schemas.microsoft.com/office/drawing/2014/main" id="{5D871DF2-9511-4E80-867D-792E14607E47}"/>
              </a:ext>
            </a:extLst>
          </p:cNvPr>
          <p:cNvSpPr/>
          <p:nvPr/>
        </p:nvSpPr>
        <p:spPr>
          <a:xfrm>
            <a:off x="5875504" y="4941168"/>
            <a:ext cx="1872208" cy="572397"/>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TF6020 JSON Data Interface</a:t>
            </a:r>
          </a:p>
          <a:p>
            <a:pPr algn="ctr">
              <a:buFont typeface="Wingdings" panose="05000000000000000000" pitchFamily="2" charset="2"/>
              <a:buNone/>
            </a:pPr>
            <a:r>
              <a:rPr lang="de-DE" sz="1000" dirty="0">
                <a:solidFill>
                  <a:schemeClr val="tx1"/>
                </a:solidFill>
                <a:latin typeface="Arial" pitchFamily="34" charset="0"/>
                <a:cs typeface="Arial" pitchFamily="34" charset="0"/>
              </a:rPr>
              <a:t>Req/Res MQTT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ADS interface for PLC</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sp>
        <p:nvSpPr>
          <p:cNvPr id="35" name="Abgerundetes Rechteck 14">
            <a:extLst>
              <a:ext uri="{FF2B5EF4-FFF2-40B4-BE49-F238E27FC236}">
                <a16:creationId xmlns:a16="http://schemas.microsoft.com/office/drawing/2014/main" id="{64CF29FB-2265-4D60-835E-B1172EA69AE4}"/>
              </a:ext>
            </a:extLst>
          </p:cNvPr>
          <p:cNvSpPr/>
          <p:nvPr/>
        </p:nvSpPr>
        <p:spPr>
          <a:xfrm>
            <a:off x="5879976" y="6231369"/>
            <a:ext cx="1872208" cy="572396"/>
          </a:xfrm>
          <a:prstGeom prst="roundRect">
            <a:avLst/>
          </a:prstGeom>
          <a:pattFill prst="ltDnDiag">
            <a:fgClr>
              <a:schemeClr val="bg1">
                <a:lumMod val="75000"/>
              </a:schemeClr>
            </a:fgClr>
            <a:bgClr>
              <a:schemeClr val="bg1"/>
            </a:bgClr>
          </a:patt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TF6100 OPC UA</a:t>
            </a:r>
          </a:p>
          <a:p>
            <a:pPr algn="ctr">
              <a:buFont typeface="Wingdings" panose="05000000000000000000" pitchFamily="2" charset="2"/>
              <a:buNone/>
            </a:pPr>
            <a:r>
              <a:rPr lang="de-DE" sz="1000" dirty="0">
                <a:solidFill>
                  <a:schemeClr val="tx1"/>
                </a:solidFill>
                <a:latin typeface="Arial" pitchFamily="34" charset="0"/>
                <a:cs typeface="Arial" pitchFamily="34" charset="0"/>
              </a:rPr>
              <a:t>OPC UA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Client, Server, Gateway</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sp>
        <p:nvSpPr>
          <p:cNvPr id="36" name="Abgerundetes Rechteck 14">
            <a:extLst>
              <a:ext uri="{FF2B5EF4-FFF2-40B4-BE49-F238E27FC236}">
                <a16:creationId xmlns:a16="http://schemas.microsoft.com/office/drawing/2014/main" id="{2E8709C7-C8AE-44B5-BBC8-5F20909A3DF8}"/>
              </a:ext>
            </a:extLst>
          </p:cNvPr>
          <p:cNvSpPr/>
          <p:nvPr/>
        </p:nvSpPr>
        <p:spPr>
          <a:xfrm>
            <a:off x="5875504" y="5586716"/>
            <a:ext cx="1872208" cy="572396"/>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TF6105 OPC UA Pub/Sub</a:t>
            </a:r>
          </a:p>
          <a:p>
            <a:pPr algn="ctr">
              <a:buFont typeface="Wingdings" panose="05000000000000000000" pitchFamily="2" charset="2"/>
              <a:buNone/>
            </a:pPr>
            <a:r>
              <a:rPr lang="de-DE" sz="1000" dirty="0">
                <a:solidFill>
                  <a:schemeClr val="tx1"/>
                </a:solidFill>
                <a:latin typeface="Arial" pitchFamily="34" charset="0"/>
                <a:cs typeface="Arial" pitchFamily="34" charset="0"/>
              </a:rPr>
              <a:t>OPC UA Pub/Sub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MQTT, UDP</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sp>
        <p:nvSpPr>
          <p:cNvPr id="7" name="TextBox 6">
            <a:extLst>
              <a:ext uri="{FF2B5EF4-FFF2-40B4-BE49-F238E27FC236}">
                <a16:creationId xmlns:a16="http://schemas.microsoft.com/office/drawing/2014/main" id="{9A66C33C-A9EF-401F-9B4D-AC0B402E4669}"/>
              </a:ext>
            </a:extLst>
          </p:cNvPr>
          <p:cNvSpPr txBox="1"/>
          <p:nvPr/>
        </p:nvSpPr>
        <p:spPr>
          <a:xfrm>
            <a:off x="8753102" y="3413060"/>
            <a:ext cx="986167" cy="507831"/>
          </a:xfrm>
          <a:prstGeom prst="rect">
            <a:avLst/>
          </a:prstGeom>
          <a:noFill/>
        </p:spPr>
        <p:txBody>
          <a:bodyPr wrap="none" rtlCol="0">
            <a:spAutoFit/>
          </a:bodyPr>
          <a:lstStyle/>
          <a:p>
            <a:r>
              <a:rPr lang="de-DE" sz="900" dirty="0"/>
              <a:t>MQTT, WSS,</a:t>
            </a:r>
          </a:p>
          <a:p>
            <a:r>
              <a:rPr lang="de-DE" sz="900" dirty="0"/>
              <a:t>HTTPS, OCPP,</a:t>
            </a:r>
          </a:p>
          <a:p>
            <a:r>
              <a:rPr lang="de-DE" sz="900" dirty="0"/>
              <a:t>OPC UA</a:t>
            </a:r>
            <a:endParaRPr lang="en-US" sz="900" dirty="0"/>
          </a:p>
        </p:txBody>
      </p:sp>
      <p:grpSp>
        <p:nvGrpSpPr>
          <p:cNvPr id="9" name="Group 8">
            <a:extLst>
              <a:ext uri="{FF2B5EF4-FFF2-40B4-BE49-F238E27FC236}">
                <a16:creationId xmlns:a16="http://schemas.microsoft.com/office/drawing/2014/main" id="{159D5B89-1DEC-425B-B56D-B33D873811B1}"/>
              </a:ext>
            </a:extLst>
          </p:cNvPr>
          <p:cNvGrpSpPr/>
          <p:nvPr/>
        </p:nvGrpSpPr>
        <p:grpSpPr>
          <a:xfrm>
            <a:off x="9515563" y="1407536"/>
            <a:ext cx="1185601" cy="512720"/>
            <a:chOff x="9004188" y="1636830"/>
            <a:chExt cx="1185601" cy="512720"/>
          </a:xfrm>
        </p:grpSpPr>
        <p:pic>
          <p:nvPicPr>
            <p:cNvPr id="47" name="Grafik 46">
              <a:extLst>
                <a:ext uri="{FF2B5EF4-FFF2-40B4-BE49-F238E27FC236}">
                  <a16:creationId xmlns:a16="http://schemas.microsoft.com/office/drawing/2014/main" id="{9E8F0606-1E16-4494-9305-0963F52DF8F7}"/>
                </a:ext>
              </a:extLst>
            </p:cNvPr>
            <p:cNvPicPr>
              <a:picLocks noChangeAspect="1"/>
            </p:cNvPicPr>
            <p:nvPr/>
          </p:nvPicPr>
          <p:blipFill>
            <a:blip r:embed="rId11"/>
            <a:stretch>
              <a:fillRect/>
            </a:stretch>
          </p:blipFill>
          <p:spPr>
            <a:xfrm>
              <a:off x="9386257" y="1636830"/>
              <a:ext cx="421465" cy="314272"/>
            </a:xfrm>
            <a:prstGeom prst="rect">
              <a:avLst/>
            </a:prstGeom>
          </p:spPr>
        </p:pic>
        <p:sp>
          <p:nvSpPr>
            <p:cNvPr id="53" name="Textfeld 47">
              <a:extLst>
                <a:ext uri="{FF2B5EF4-FFF2-40B4-BE49-F238E27FC236}">
                  <a16:creationId xmlns:a16="http://schemas.microsoft.com/office/drawing/2014/main" id="{4DB526DA-308A-4A8B-90C1-FB422F82B197}"/>
                </a:ext>
              </a:extLst>
            </p:cNvPr>
            <p:cNvSpPr txBox="1"/>
            <p:nvPr/>
          </p:nvSpPr>
          <p:spPr>
            <a:xfrm>
              <a:off x="9004188" y="1934106"/>
              <a:ext cx="1185601" cy="215444"/>
            </a:xfrm>
            <a:prstGeom prst="rect">
              <a:avLst/>
            </a:prstGeom>
            <a:noFill/>
          </p:spPr>
          <p:txBody>
            <a:bodyPr wrap="square" rtlCol="0">
              <a:spAutoFit/>
            </a:bodyPr>
            <a:lstStyle/>
            <a:p>
              <a:pPr algn="ctr"/>
              <a:r>
                <a:rPr lang="de-DE" sz="800" dirty="0">
                  <a:solidFill>
                    <a:srgbClr val="2075B6"/>
                  </a:solidFill>
                </a:rPr>
                <a:t>Microsoft Azure</a:t>
              </a:r>
            </a:p>
          </p:txBody>
        </p:sp>
      </p:grpSp>
      <p:pic>
        <p:nvPicPr>
          <p:cNvPr id="54" name="Grafik 44">
            <a:extLst>
              <a:ext uri="{FF2B5EF4-FFF2-40B4-BE49-F238E27FC236}">
                <a16:creationId xmlns:a16="http://schemas.microsoft.com/office/drawing/2014/main" id="{B92AA533-E608-4A98-A401-590C7537AB5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60091" y="1706450"/>
            <a:ext cx="528047" cy="323194"/>
          </a:xfrm>
          <a:prstGeom prst="rect">
            <a:avLst/>
          </a:prstGeom>
        </p:spPr>
      </p:pic>
      <p:grpSp>
        <p:nvGrpSpPr>
          <p:cNvPr id="55" name="Gruppieren 48">
            <a:extLst>
              <a:ext uri="{FF2B5EF4-FFF2-40B4-BE49-F238E27FC236}">
                <a16:creationId xmlns:a16="http://schemas.microsoft.com/office/drawing/2014/main" id="{6B2E8F19-5DB3-4906-A764-B3B851849D3C}"/>
              </a:ext>
            </a:extLst>
          </p:cNvPr>
          <p:cNvGrpSpPr>
            <a:grpSpLocks noChangeAspect="1"/>
          </p:cNvGrpSpPr>
          <p:nvPr/>
        </p:nvGrpSpPr>
        <p:grpSpPr>
          <a:xfrm>
            <a:off x="10601545" y="1716037"/>
            <a:ext cx="900574" cy="298200"/>
            <a:chOff x="5094695" y="2140356"/>
            <a:chExt cx="1925578" cy="648071"/>
          </a:xfrm>
        </p:grpSpPr>
        <p:pic>
          <p:nvPicPr>
            <p:cNvPr id="56" name="Grafik 49">
              <a:extLst>
                <a:ext uri="{FF2B5EF4-FFF2-40B4-BE49-F238E27FC236}">
                  <a16:creationId xmlns:a16="http://schemas.microsoft.com/office/drawing/2014/main" id="{1B7D60A2-9600-44B3-AB37-593568D4E626}"/>
                </a:ext>
              </a:extLst>
            </p:cNvPr>
            <p:cNvPicPr>
              <a:picLocks noChangeAspect="1"/>
            </p:cNvPicPr>
            <p:nvPr/>
          </p:nvPicPr>
          <p:blipFill>
            <a:blip r:embed="rId13"/>
            <a:stretch>
              <a:fillRect/>
            </a:stretch>
          </p:blipFill>
          <p:spPr>
            <a:xfrm>
              <a:off x="5094695" y="2140356"/>
              <a:ext cx="668948" cy="335563"/>
            </a:xfrm>
            <a:prstGeom prst="rect">
              <a:avLst/>
            </a:prstGeom>
          </p:spPr>
        </p:pic>
        <p:pic>
          <p:nvPicPr>
            <p:cNvPr id="57" name="Grafik 50">
              <a:extLst>
                <a:ext uri="{FF2B5EF4-FFF2-40B4-BE49-F238E27FC236}">
                  <a16:creationId xmlns:a16="http://schemas.microsoft.com/office/drawing/2014/main" id="{42EA8A29-34DC-4007-ACB2-AC086F0999F8}"/>
                </a:ext>
              </a:extLst>
            </p:cNvPr>
            <p:cNvPicPr>
              <a:picLocks noChangeAspect="1"/>
            </p:cNvPicPr>
            <p:nvPr/>
          </p:nvPicPr>
          <p:blipFill>
            <a:blip r:embed="rId14"/>
            <a:stretch>
              <a:fillRect/>
            </a:stretch>
          </p:blipFill>
          <p:spPr>
            <a:xfrm>
              <a:off x="5123993" y="2481242"/>
              <a:ext cx="1896280" cy="307185"/>
            </a:xfrm>
            <a:prstGeom prst="rect">
              <a:avLst/>
            </a:prstGeom>
          </p:spPr>
        </p:pic>
      </p:grpSp>
      <p:grpSp>
        <p:nvGrpSpPr>
          <p:cNvPr id="58" name="Gruppieren 58">
            <a:extLst>
              <a:ext uri="{FF2B5EF4-FFF2-40B4-BE49-F238E27FC236}">
                <a16:creationId xmlns:a16="http://schemas.microsoft.com/office/drawing/2014/main" id="{E2CECA4D-B645-4EF3-ADD1-62FA91904DF8}"/>
              </a:ext>
            </a:extLst>
          </p:cNvPr>
          <p:cNvGrpSpPr/>
          <p:nvPr/>
        </p:nvGrpSpPr>
        <p:grpSpPr>
          <a:xfrm>
            <a:off x="8587552" y="2749424"/>
            <a:ext cx="1012895" cy="371837"/>
            <a:chOff x="6319439" y="4290140"/>
            <a:chExt cx="2173825" cy="757535"/>
          </a:xfrm>
        </p:grpSpPr>
        <p:pic>
          <p:nvPicPr>
            <p:cNvPr id="59" name="Grafik 59">
              <a:extLst>
                <a:ext uri="{FF2B5EF4-FFF2-40B4-BE49-F238E27FC236}">
                  <a16:creationId xmlns:a16="http://schemas.microsoft.com/office/drawing/2014/main" id="{85801AA7-F109-4DE5-882B-89AFEFD8BE3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19439" y="4290140"/>
              <a:ext cx="2088232" cy="412889"/>
            </a:xfrm>
            <a:prstGeom prst="rect">
              <a:avLst/>
            </a:prstGeom>
          </p:spPr>
        </p:pic>
        <p:sp>
          <p:nvSpPr>
            <p:cNvPr id="60" name="Textfeld 60">
              <a:extLst>
                <a:ext uri="{FF2B5EF4-FFF2-40B4-BE49-F238E27FC236}">
                  <a16:creationId xmlns:a16="http://schemas.microsoft.com/office/drawing/2014/main" id="{87EA4773-7C47-4C48-93A8-7BB6DB4FF37A}"/>
                </a:ext>
              </a:extLst>
            </p:cNvPr>
            <p:cNvSpPr txBox="1"/>
            <p:nvPr/>
          </p:nvSpPr>
          <p:spPr>
            <a:xfrm>
              <a:off x="6951328" y="4608756"/>
              <a:ext cx="1541936" cy="438919"/>
            </a:xfrm>
            <a:prstGeom prst="rect">
              <a:avLst/>
            </a:prstGeom>
            <a:noFill/>
          </p:spPr>
          <p:txBody>
            <a:bodyPr wrap="none" rtlCol="0">
              <a:spAutoFit/>
            </a:bodyPr>
            <a:lstStyle/>
            <a:p>
              <a:r>
                <a:rPr lang="de-DE" sz="800" dirty="0">
                  <a:solidFill>
                    <a:srgbClr val="11619C"/>
                  </a:solidFill>
                </a:rPr>
                <a:t>Thingspeak</a:t>
              </a:r>
            </a:p>
          </p:txBody>
        </p:sp>
      </p:grpSp>
      <p:pic>
        <p:nvPicPr>
          <p:cNvPr id="61" name="Grafik 61">
            <a:extLst>
              <a:ext uri="{FF2B5EF4-FFF2-40B4-BE49-F238E27FC236}">
                <a16:creationId xmlns:a16="http://schemas.microsoft.com/office/drawing/2014/main" id="{CAC86A7C-4B4E-46E6-901C-7EF7C5823D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59100" y="2149053"/>
            <a:ext cx="1086777" cy="226619"/>
          </a:xfrm>
          <a:prstGeom prst="rect">
            <a:avLst/>
          </a:prstGeom>
        </p:spPr>
      </p:pic>
      <p:pic>
        <p:nvPicPr>
          <p:cNvPr id="62" name="Grafik 3">
            <a:extLst>
              <a:ext uri="{FF2B5EF4-FFF2-40B4-BE49-F238E27FC236}">
                <a16:creationId xmlns:a16="http://schemas.microsoft.com/office/drawing/2014/main" id="{17EF1082-7011-409A-B874-CF33F24C2C39}"/>
              </a:ext>
            </a:extLst>
          </p:cNvPr>
          <p:cNvPicPr>
            <a:picLocks noChangeAspect="1"/>
          </p:cNvPicPr>
          <p:nvPr/>
        </p:nvPicPr>
        <p:blipFill rotWithShape="1">
          <a:blip r:embed="rId17">
            <a:extLst>
              <a:ext uri="{28A0092B-C50C-407E-A947-70E740481C1C}">
                <a14:useLocalDpi xmlns:a14="http://schemas.microsoft.com/office/drawing/2010/main" val="0"/>
              </a:ext>
            </a:extLst>
          </a:blip>
          <a:srcRect l="30303" t="37400" r="30302" b="34250"/>
          <a:stretch/>
        </p:blipFill>
        <p:spPr>
          <a:xfrm>
            <a:off x="8289899" y="1981628"/>
            <a:ext cx="787805" cy="354512"/>
          </a:xfrm>
          <a:prstGeom prst="rect">
            <a:avLst/>
          </a:prstGeom>
        </p:spPr>
      </p:pic>
      <p:pic>
        <p:nvPicPr>
          <p:cNvPr id="63" name="Picture 2" descr="1.7 | projects.eclipse.org">
            <a:extLst>
              <a:ext uri="{FF2B5EF4-FFF2-40B4-BE49-F238E27FC236}">
                <a16:creationId xmlns:a16="http://schemas.microsoft.com/office/drawing/2014/main" id="{5896712D-FA4B-41D6-BCA6-A37B7A4EB8C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198982" y="2209370"/>
            <a:ext cx="433777" cy="427270"/>
          </a:xfrm>
          <a:prstGeom prst="rect">
            <a:avLst/>
          </a:prstGeom>
          <a:noFill/>
          <a:extLst>
            <a:ext uri="{909E8E84-426E-40DD-AFC4-6F175D3DCCD1}">
              <a14:hiddenFill xmlns:a14="http://schemas.microsoft.com/office/drawing/2010/main">
                <a:solidFill>
                  <a:srgbClr val="FFFFFF"/>
                </a:solidFill>
              </a14:hiddenFill>
            </a:ext>
          </a:extLst>
        </p:spPr>
      </p:pic>
      <p:pic>
        <p:nvPicPr>
          <p:cNvPr id="64" name="Grafik 4">
            <a:extLst>
              <a:ext uri="{FF2B5EF4-FFF2-40B4-BE49-F238E27FC236}">
                <a16:creationId xmlns:a16="http://schemas.microsoft.com/office/drawing/2014/main" id="{4D339F9B-8221-45E8-B918-62CEBFE6468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054111" y="2266148"/>
            <a:ext cx="898789" cy="342367"/>
          </a:xfrm>
          <a:prstGeom prst="rect">
            <a:avLst/>
          </a:prstGeom>
        </p:spPr>
      </p:pic>
      <p:pic>
        <p:nvPicPr>
          <p:cNvPr id="70" name="Grafik 44">
            <a:extLst>
              <a:ext uri="{FF2B5EF4-FFF2-40B4-BE49-F238E27FC236}">
                <a16:creationId xmlns:a16="http://schemas.microsoft.com/office/drawing/2014/main" id="{BCF8FF79-BDCD-4BA2-BD4F-CA929B3022B3}"/>
              </a:ext>
            </a:extLst>
          </p:cNvPr>
          <p:cNvPicPr>
            <a:picLocks noChangeAspect="1"/>
          </p:cNvPicPr>
          <p:nvPr/>
        </p:nvPicPr>
        <p:blipFill>
          <a:blip r:embed="rId20"/>
          <a:stretch>
            <a:fillRect/>
          </a:stretch>
        </p:blipFill>
        <p:spPr>
          <a:xfrm>
            <a:off x="8123455" y="4410484"/>
            <a:ext cx="797101" cy="565595"/>
          </a:xfrm>
          <a:prstGeom prst="rect">
            <a:avLst/>
          </a:prstGeom>
          <a:effectLst>
            <a:outerShdw blurRad="50800" dist="38100" dir="2700000" algn="tl" rotWithShape="0">
              <a:prstClr val="black">
                <a:alpha val="40000"/>
              </a:prstClr>
            </a:outerShdw>
          </a:effectLst>
        </p:spPr>
      </p:pic>
      <p:pic>
        <p:nvPicPr>
          <p:cNvPr id="71" name="Grafik 74">
            <a:extLst>
              <a:ext uri="{FF2B5EF4-FFF2-40B4-BE49-F238E27FC236}">
                <a16:creationId xmlns:a16="http://schemas.microsoft.com/office/drawing/2014/main" id="{F3795D68-75FE-4688-A601-27E6A249FF85}"/>
              </a:ext>
            </a:extLst>
          </p:cNvPr>
          <p:cNvPicPr>
            <a:picLocks noChangeAspect="1"/>
          </p:cNvPicPr>
          <p:nvPr/>
        </p:nvPicPr>
        <p:blipFill>
          <a:blip r:embed="rId21"/>
          <a:stretch>
            <a:fillRect/>
          </a:stretch>
        </p:blipFill>
        <p:spPr>
          <a:xfrm>
            <a:off x="9783442" y="5059461"/>
            <a:ext cx="479385" cy="563586"/>
          </a:xfrm>
          <a:prstGeom prst="rect">
            <a:avLst/>
          </a:prstGeom>
          <a:effectLst>
            <a:outerShdw blurRad="50800" dist="38100" dir="2700000" algn="tl" rotWithShape="0">
              <a:prstClr val="black">
                <a:alpha val="40000"/>
              </a:prstClr>
            </a:outerShdw>
          </a:effectLst>
        </p:spPr>
      </p:pic>
      <p:pic>
        <p:nvPicPr>
          <p:cNvPr id="50" name="Picture 49" descr="A picture containing diagram&#10;&#10;Description automatically generated">
            <a:extLst>
              <a:ext uri="{FF2B5EF4-FFF2-40B4-BE49-F238E27FC236}">
                <a16:creationId xmlns:a16="http://schemas.microsoft.com/office/drawing/2014/main" id="{3A18B72B-7A8B-4ED3-92D4-6A220526DC37}"/>
              </a:ext>
            </a:extLst>
          </p:cNvPr>
          <p:cNvPicPr>
            <a:picLocks noChangeAspect="1"/>
          </p:cNvPicPr>
          <p:nvPr/>
        </p:nvPicPr>
        <p:blipFill>
          <a:blip r:embed="rId22"/>
          <a:stretch>
            <a:fillRect/>
          </a:stretch>
        </p:blipFill>
        <p:spPr>
          <a:xfrm>
            <a:off x="8612272" y="4226786"/>
            <a:ext cx="481728" cy="385383"/>
          </a:xfrm>
          <a:prstGeom prst="rect">
            <a:avLst/>
          </a:prstGeom>
        </p:spPr>
      </p:pic>
      <p:pic>
        <p:nvPicPr>
          <p:cNvPr id="51" name="Picture 50" descr="A picture containing diagram&#10;&#10;Description automatically generated">
            <a:extLst>
              <a:ext uri="{FF2B5EF4-FFF2-40B4-BE49-F238E27FC236}">
                <a16:creationId xmlns:a16="http://schemas.microsoft.com/office/drawing/2014/main" id="{EEBFBFD5-A769-4743-8B41-3125DBFC4EC6}"/>
              </a:ext>
            </a:extLst>
          </p:cNvPr>
          <p:cNvPicPr>
            <a:picLocks noChangeAspect="1"/>
          </p:cNvPicPr>
          <p:nvPr/>
        </p:nvPicPr>
        <p:blipFill>
          <a:blip r:embed="rId22"/>
          <a:stretch>
            <a:fillRect/>
          </a:stretch>
        </p:blipFill>
        <p:spPr>
          <a:xfrm>
            <a:off x="10108364" y="4916316"/>
            <a:ext cx="481728" cy="385383"/>
          </a:xfrm>
          <a:prstGeom prst="rect">
            <a:avLst/>
          </a:prstGeom>
        </p:spPr>
      </p:pic>
      <p:pic>
        <p:nvPicPr>
          <p:cNvPr id="72" name="Grafik 6">
            <a:extLst>
              <a:ext uri="{FF2B5EF4-FFF2-40B4-BE49-F238E27FC236}">
                <a16:creationId xmlns:a16="http://schemas.microsoft.com/office/drawing/2014/main" id="{6204EC6A-C989-4BCA-8123-0EA0423FA3E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669435" y="4523955"/>
            <a:ext cx="745702" cy="563751"/>
          </a:xfrm>
          <a:prstGeom prst="rect">
            <a:avLst/>
          </a:prstGeom>
          <a:effectLst>
            <a:outerShdw blurRad="50800" dist="38100" dir="2700000" algn="tl" rotWithShape="0">
              <a:prstClr val="black">
                <a:alpha val="40000"/>
              </a:prstClr>
            </a:outerShdw>
          </a:effectLst>
        </p:spPr>
      </p:pic>
      <p:pic>
        <p:nvPicPr>
          <p:cNvPr id="52" name="Picture 51" descr="A picture containing diagram&#10;&#10;Description automatically generated">
            <a:extLst>
              <a:ext uri="{FF2B5EF4-FFF2-40B4-BE49-F238E27FC236}">
                <a16:creationId xmlns:a16="http://schemas.microsoft.com/office/drawing/2014/main" id="{7C989887-B03B-4C01-9A74-287B7F22F4F3}"/>
              </a:ext>
            </a:extLst>
          </p:cNvPr>
          <p:cNvPicPr>
            <a:picLocks noChangeAspect="1"/>
          </p:cNvPicPr>
          <p:nvPr/>
        </p:nvPicPr>
        <p:blipFill>
          <a:blip r:embed="rId22"/>
          <a:stretch>
            <a:fillRect/>
          </a:stretch>
        </p:blipFill>
        <p:spPr>
          <a:xfrm>
            <a:off x="11144883" y="4333096"/>
            <a:ext cx="481728" cy="385383"/>
          </a:xfrm>
          <a:prstGeom prst="rect">
            <a:avLst/>
          </a:prstGeom>
        </p:spPr>
      </p:pic>
      <p:sp>
        <p:nvSpPr>
          <p:cNvPr id="10" name="Abgerundetes Rechteck 14">
            <a:extLst>
              <a:ext uri="{FF2B5EF4-FFF2-40B4-BE49-F238E27FC236}">
                <a16:creationId xmlns:a16="http://schemas.microsoft.com/office/drawing/2014/main" id="{93FCC30C-629C-EA64-5239-962652974FCA}"/>
              </a:ext>
            </a:extLst>
          </p:cNvPr>
          <p:cNvSpPr/>
          <p:nvPr/>
        </p:nvSpPr>
        <p:spPr>
          <a:xfrm>
            <a:off x="3935760" y="4941169"/>
            <a:ext cx="1872208" cy="1862838"/>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TF6771 IoT OCPP</a:t>
            </a:r>
          </a:p>
          <a:p>
            <a:pPr algn="ctr">
              <a:buFont typeface="Wingdings" panose="05000000000000000000" pitchFamily="2" charset="2"/>
              <a:buNone/>
            </a:pPr>
            <a:r>
              <a:rPr lang="de-DE" sz="1000" dirty="0">
                <a:solidFill>
                  <a:schemeClr val="tx1"/>
                </a:solidFill>
                <a:latin typeface="Arial" pitchFamily="34" charset="0"/>
                <a:cs typeface="Arial" pitchFamily="34" charset="0"/>
              </a:rPr>
              <a:t>OCPP client </a:t>
            </a:r>
            <a:r>
              <a:rPr lang="de-DE" sz="1000" dirty="0" err="1">
                <a:solidFill>
                  <a:schemeClr val="tx1"/>
                </a:solidFill>
                <a:latin typeface="Arial" pitchFamily="34" charset="0"/>
                <a:cs typeface="Arial" pitchFamily="34" charset="0"/>
              </a:rPr>
              <a:t>connectivity</a:t>
            </a:r>
            <a:endParaRPr lang="de-DE" sz="1000" dirty="0">
              <a:solidFill>
                <a:schemeClr val="tx1"/>
              </a:solidFill>
              <a:latin typeface="Arial" pitchFamily="34" charset="0"/>
              <a:cs typeface="Arial" pitchFamily="34" charset="0"/>
            </a:endParaRPr>
          </a:p>
          <a:p>
            <a:pPr algn="ctr">
              <a:buFont typeface="Wingdings" panose="05000000000000000000" pitchFamily="2" charset="2"/>
              <a:buNone/>
            </a:pPr>
            <a:r>
              <a:rPr lang="de-DE" sz="1000" dirty="0">
                <a:solidFill>
                  <a:schemeClr val="tx1"/>
                </a:solidFill>
                <a:latin typeface="Arial" pitchFamily="34" charset="0"/>
                <a:cs typeface="Arial" pitchFamily="34" charset="0"/>
              </a:rPr>
              <a:t>OCPP server </a:t>
            </a:r>
            <a:r>
              <a:rPr lang="de-DE" sz="1000" dirty="0" err="1">
                <a:solidFill>
                  <a:schemeClr val="tx1"/>
                </a:solidFill>
                <a:latin typeface="Arial" pitchFamily="34" charset="0"/>
                <a:cs typeface="Arial" pitchFamily="34" charset="0"/>
              </a:rPr>
              <a:t>connectivity</a:t>
            </a:r>
            <a:endParaRPr lang="de-DE" sz="1000" dirty="0">
              <a:solidFill>
                <a:schemeClr val="tx1"/>
              </a:solidFill>
              <a:latin typeface="Arial" pitchFamily="34" charset="0"/>
              <a:cs typeface="Arial" pitchFamily="34" charset="0"/>
            </a:endParaRP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driver for the PLC</a:t>
            </a:r>
          </a:p>
          <a:p>
            <a:pPr algn="ct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grpSp>
        <p:nvGrpSpPr>
          <p:cNvPr id="11" name="Group 110">
            <a:extLst>
              <a:ext uri="{FF2B5EF4-FFF2-40B4-BE49-F238E27FC236}">
                <a16:creationId xmlns:a16="http://schemas.microsoft.com/office/drawing/2014/main" id="{B1922545-4113-D88E-10DD-3832FC182600}"/>
              </a:ext>
            </a:extLst>
          </p:cNvPr>
          <p:cNvGrpSpPr/>
          <p:nvPr/>
        </p:nvGrpSpPr>
        <p:grpSpPr>
          <a:xfrm>
            <a:off x="9686082" y="2477644"/>
            <a:ext cx="1484702" cy="694745"/>
            <a:chOff x="3015912" y="2180475"/>
            <a:chExt cx="1484702" cy="694745"/>
          </a:xfrm>
        </p:grpSpPr>
        <p:pic>
          <p:nvPicPr>
            <p:cNvPr id="13" name="Picture 112">
              <a:extLst>
                <a:ext uri="{FF2B5EF4-FFF2-40B4-BE49-F238E27FC236}">
                  <a16:creationId xmlns:a16="http://schemas.microsoft.com/office/drawing/2014/main" id="{D8417CA2-86FF-F258-83B8-BDD5E6EAE20A}"/>
                </a:ext>
              </a:extLst>
            </p:cNvPr>
            <p:cNvPicPr>
              <a:picLocks noChangeAspect="1"/>
            </p:cNvPicPr>
            <p:nvPr/>
          </p:nvPicPr>
          <p:blipFill>
            <a:blip r:embed="rId24"/>
            <a:srcRect/>
            <a:stretch/>
          </p:blipFill>
          <p:spPr>
            <a:xfrm>
              <a:off x="3283516" y="2180475"/>
              <a:ext cx="943684" cy="487062"/>
            </a:xfrm>
            <a:prstGeom prst="rect">
              <a:avLst/>
            </a:prstGeom>
          </p:spPr>
        </p:pic>
        <p:sp>
          <p:nvSpPr>
            <p:cNvPr id="15" name="TextBox 113">
              <a:extLst>
                <a:ext uri="{FF2B5EF4-FFF2-40B4-BE49-F238E27FC236}">
                  <a16:creationId xmlns:a16="http://schemas.microsoft.com/office/drawing/2014/main" id="{CFA6FE15-2A84-B53F-03FC-252722686415}"/>
                </a:ext>
              </a:extLst>
            </p:cNvPr>
            <p:cNvSpPr txBox="1"/>
            <p:nvPr/>
          </p:nvSpPr>
          <p:spPr>
            <a:xfrm>
              <a:off x="3015912" y="2659776"/>
              <a:ext cx="1484702" cy="215444"/>
            </a:xfrm>
            <a:prstGeom prst="rect">
              <a:avLst/>
            </a:prstGeom>
            <a:noFill/>
          </p:spPr>
          <p:txBody>
            <a:bodyPr wrap="none" rtlCol="0">
              <a:spAutoFit/>
            </a:bodyPr>
            <a:lstStyle/>
            <a:p>
              <a:r>
                <a:rPr lang="de-DE" sz="800" dirty="0"/>
                <a:t>TwinCAT Cloud Engineering</a:t>
              </a:r>
              <a:endParaRPr lang="en-US" sz="800" dirty="0"/>
            </a:p>
          </p:txBody>
        </p:sp>
      </p:grpSp>
      <p:sp>
        <p:nvSpPr>
          <p:cNvPr id="16" name="TextBox 6">
            <a:extLst>
              <a:ext uri="{FF2B5EF4-FFF2-40B4-BE49-F238E27FC236}">
                <a16:creationId xmlns:a16="http://schemas.microsoft.com/office/drawing/2014/main" id="{62DE505A-3B3B-3E66-72CB-E26432B1FC0E}"/>
              </a:ext>
            </a:extLst>
          </p:cNvPr>
          <p:cNvSpPr txBox="1"/>
          <p:nvPr/>
        </p:nvSpPr>
        <p:spPr>
          <a:xfrm>
            <a:off x="10029835" y="3395896"/>
            <a:ext cx="986167" cy="507831"/>
          </a:xfrm>
          <a:prstGeom prst="rect">
            <a:avLst/>
          </a:prstGeom>
          <a:noFill/>
        </p:spPr>
        <p:txBody>
          <a:bodyPr wrap="none" rtlCol="0">
            <a:spAutoFit/>
          </a:bodyPr>
          <a:lstStyle/>
          <a:p>
            <a:r>
              <a:rPr lang="de-DE" sz="900" dirty="0"/>
              <a:t>MQTT, WSS,</a:t>
            </a:r>
          </a:p>
          <a:p>
            <a:r>
              <a:rPr lang="de-DE" sz="900" dirty="0"/>
              <a:t>HTTPS, OCPP,</a:t>
            </a:r>
          </a:p>
          <a:p>
            <a:r>
              <a:rPr lang="de-DE" sz="900" dirty="0"/>
              <a:t>OPC UA</a:t>
            </a:r>
            <a:endParaRPr lang="en-US" sz="900" dirty="0"/>
          </a:p>
        </p:txBody>
      </p:sp>
      <p:sp>
        <p:nvSpPr>
          <p:cNvPr id="17" name="TextBox 6">
            <a:extLst>
              <a:ext uri="{FF2B5EF4-FFF2-40B4-BE49-F238E27FC236}">
                <a16:creationId xmlns:a16="http://schemas.microsoft.com/office/drawing/2014/main" id="{DDD1985A-655F-9D3A-B0D7-8051541B3F8E}"/>
              </a:ext>
            </a:extLst>
          </p:cNvPr>
          <p:cNvSpPr txBox="1"/>
          <p:nvPr/>
        </p:nvSpPr>
        <p:spPr>
          <a:xfrm>
            <a:off x="11122218" y="3390711"/>
            <a:ext cx="986167" cy="507831"/>
          </a:xfrm>
          <a:prstGeom prst="rect">
            <a:avLst/>
          </a:prstGeom>
          <a:noFill/>
        </p:spPr>
        <p:txBody>
          <a:bodyPr wrap="none" rtlCol="0">
            <a:spAutoFit/>
          </a:bodyPr>
          <a:lstStyle/>
          <a:p>
            <a:r>
              <a:rPr lang="de-DE" sz="900" dirty="0"/>
              <a:t>MQTT, WSS,</a:t>
            </a:r>
          </a:p>
          <a:p>
            <a:r>
              <a:rPr lang="de-DE" sz="900" dirty="0"/>
              <a:t>HTTPS, OCPP,</a:t>
            </a:r>
          </a:p>
          <a:p>
            <a:r>
              <a:rPr lang="de-DE" sz="900" dirty="0"/>
              <a:t>OPC UA</a:t>
            </a:r>
            <a:endParaRPr lang="en-US" sz="900" dirty="0"/>
          </a:p>
        </p:txBody>
      </p:sp>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IoT Functions</a:t>
            </a:r>
          </a:p>
        </p:txBody>
      </p:sp>
    </p:spTree>
    <p:extLst>
      <p:ext uri="{BB962C8B-B14F-4D97-AF65-F5344CB8AC3E}">
        <p14:creationId xmlns:p14="http://schemas.microsoft.com/office/powerpoint/2010/main" val="2665871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MQTT</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9"/>
            <a:ext cx="11135759" cy="3142810"/>
          </a:xfrm>
        </p:spPr>
        <p:txBody>
          <a:bodyPr/>
          <a:lstStyle/>
          <a:p>
            <a:r>
              <a:rPr lang="en-US" sz="1600" dirty="0"/>
              <a:t>“A lightweight, publish-subscribe, machine to machine network protocol.”</a:t>
            </a:r>
          </a:p>
          <a:p>
            <a:r>
              <a:rPr lang="en-US" sz="1600" dirty="0"/>
              <a:t>Originally designed for remote sites with low-bandwidth or unreliable networks.</a:t>
            </a:r>
          </a:p>
          <a:p>
            <a:r>
              <a:rPr lang="en-US" sz="1600" dirty="0"/>
              <a:t>Why is MQTT ideal for IoT?</a:t>
            </a:r>
          </a:p>
          <a:p>
            <a:pPr lvl="1"/>
            <a:r>
              <a:rPr lang="en-US" sz="1600" dirty="0"/>
              <a:t>Simple</a:t>
            </a:r>
          </a:p>
          <a:p>
            <a:pPr lvl="2"/>
            <a:r>
              <a:rPr lang="en-US" sz="1600" dirty="0"/>
              <a:t>Pub/sub simplifies device communications and routing</a:t>
            </a:r>
          </a:p>
          <a:p>
            <a:pPr lvl="2"/>
            <a:r>
              <a:rPr lang="en-US" sz="1600" dirty="0"/>
              <a:t>Supports multiple data formats</a:t>
            </a:r>
          </a:p>
          <a:p>
            <a:pPr lvl="1"/>
            <a:r>
              <a:rPr lang="en-US" sz="1600" dirty="0"/>
              <a:t>Secure</a:t>
            </a:r>
          </a:p>
          <a:p>
            <a:pPr lvl="2"/>
            <a:r>
              <a:rPr lang="en-US" sz="1600" dirty="0"/>
              <a:t>Supports TLS (certificate-based encryption)</a:t>
            </a:r>
          </a:p>
          <a:p>
            <a:pPr lvl="1"/>
            <a:r>
              <a:rPr lang="en-US" sz="1600" dirty="0"/>
              <a:t>Performant</a:t>
            </a:r>
          </a:p>
          <a:p>
            <a:pPr lvl="1"/>
            <a:endParaRPr lang="en-US" sz="1600" dirty="0"/>
          </a:p>
        </p:txBody>
      </p:sp>
    </p:spTree>
    <p:extLst>
      <p:ext uri="{BB962C8B-B14F-4D97-AF65-F5344CB8AC3E}">
        <p14:creationId xmlns:p14="http://schemas.microsoft.com/office/powerpoint/2010/main" val="554366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Traditional MES Communication Model</a:t>
            </a:r>
          </a:p>
        </p:txBody>
      </p:sp>
      <p:pic>
        <p:nvPicPr>
          <p:cNvPr id="154" name="Graphic 153" descr="Network diagram outline">
            <a:extLst>
              <a:ext uri="{FF2B5EF4-FFF2-40B4-BE49-F238E27FC236}">
                <a16:creationId xmlns:a16="http://schemas.microsoft.com/office/drawing/2014/main" id="{8C8C8AD2-471A-E255-2704-BC71130939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77020" y="3034792"/>
            <a:ext cx="588489" cy="588489"/>
          </a:xfrm>
          <a:prstGeom prst="rect">
            <a:avLst/>
          </a:prstGeom>
        </p:spPr>
      </p:pic>
      <p:cxnSp>
        <p:nvCxnSpPr>
          <p:cNvPr id="175" name="Straight Connector 174">
            <a:extLst>
              <a:ext uri="{FF2B5EF4-FFF2-40B4-BE49-F238E27FC236}">
                <a16:creationId xmlns:a16="http://schemas.microsoft.com/office/drawing/2014/main" id="{8DE99167-A22E-322C-AE7D-7A09885FC159}"/>
              </a:ext>
            </a:extLst>
          </p:cNvPr>
          <p:cNvCxnSpPr>
            <a:cxnSpLocks/>
          </p:cNvCxnSpPr>
          <p:nvPr/>
        </p:nvCxnSpPr>
        <p:spPr>
          <a:xfrm>
            <a:off x="10434320" y="3321467"/>
            <a:ext cx="459386"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2ED788F-547E-96A8-C5C5-C3C8C154EA85}"/>
              </a:ext>
            </a:extLst>
          </p:cNvPr>
          <p:cNvGrpSpPr/>
          <p:nvPr/>
        </p:nvGrpSpPr>
        <p:grpSpPr>
          <a:xfrm>
            <a:off x="10956010" y="2919554"/>
            <a:ext cx="914155" cy="1009846"/>
            <a:chOff x="6784259" y="2270625"/>
            <a:chExt cx="914155" cy="1009846"/>
          </a:xfrm>
        </p:grpSpPr>
        <p:grpSp>
          <p:nvGrpSpPr>
            <p:cNvPr id="183" name="Group 182">
              <a:extLst>
                <a:ext uri="{FF2B5EF4-FFF2-40B4-BE49-F238E27FC236}">
                  <a16:creationId xmlns:a16="http://schemas.microsoft.com/office/drawing/2014/main" id="{9D92D8B7-233A-168A-EF85-5EC0FDF4582F}"/>
                </a:ext>
              </a:extLst>
            </p:cNvPr>
            <p:cNvGrpSpPr/>
            <p:nvPr/>
          </p:nvGrpSpPr>
          <p:grpSpPr>
            <a:xfrm>
              <a:off x="6784260" y="2516702"/>
              <a:ext cx="914154" cy="763769"/>
              <a:chOff x="8118020" y="5095886"/>
              <a:chExt cx="914154" cy="763769"/>
            </a:xfrm>
          </p:grpSpPr>
          <p:pic>
            <p:nvPicPr>
              <p:cNvPr id="172" name="Graphic 171" descr="Server outline">
                <a:extLst>
                  <a:ext uri="{FF2B5EF4-FFF2-40B4-BE49-F238E27FC236}">
                    <a16:creationId xmlns:a16="http://schemas.microsoft.com/office/drawing/2014/main" id="{EDD8E2F0-4000-5804-9AB0-EE64678A20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18020" y="5271166"/>
                <a:ext cx="588489" cy="588489"/>
              </a:xfrm>
              <a:prstGeom prst="rect">
                <a:avLst/>
              </a:prstGeom>
            </p:spPr>
          </p:pic>
          <p:pic>
            <p:nvPicPr>
              <p:cNvPr id="173" name="Graphic 172" descr="Database outline">
                <a:extLst>
                  <a:ext uri="{FF2B5EF4-FFF2-40B4-BE49-F238E27FC236}">
                    <a16:creationId xmlns:a16="http://schemas.microsoft.com/office/drawing/2014/main" id="{CF3B9355-FD8B-6B5E-BAA1-DABBEEC92A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45755" y="5114168"/>
                <a:ext cx="486418" cy="486418"/>
              </a:xfrm>
              <a:prstGeom prst="rect">
                <a:avLst/>
              </a:prstGeom>
            </p:spPr>
          </p:pic>
          <p:sp>
            <p:nvSpPr>
              <p:cNvPr id="182" name="Rectangle 181">
                <a:extLst>
                  <a:ext uri="{FF2B5EF4-FFF2-40B4-BE49-F238E27FC236}">
                    <a16:creationId xmlns:a16="http://schemas.microsoft.com/office/drawing/2014/main" id="{A1F9946D-EE4A-1919-386A-06C08137C00B}"/>
                  </a:ext>
                </a:extLst>
              </p:cNvPr>
              <p:cNvSpPr/>
              <p:nvPr/>
            </p:nvSpPr>
            <p:spPr>
              <a:xfrm>
                <a:off x="8118020" y="5095886"/>
                <a:ext cx="914154" cy="736610"/>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grpSp>
        <p:sp>
          <p:nvSpPr>
            <p:cNvPr id="7" name="TextBox 6">
              <a:extLst>
                <a:ext uri="{FF2B5EF4-FFF2-40B4-BE49-F238E27FC236}">
                  <a16:creationId xmlns:a16="http://schemas.microsoft.com/office/drawing/2014/main" id="{9CBD2FAA-DF1C-8539-634C-9B5E284E6548}"/>
                </a:ext>
              </a:extLst>
            </p:cNvPr>
            <p:cNvSpPr txBox="1"/>
            <p:nvPr/>
          </p:nvSpPr>
          <p:spPr>
            <a:xfrm>
              <a:off x="6784259" y="2270625"/>
              <a:ext cx="914154" cy="276999"/>
            </a:xfrm>
            <a:prstGeom prst="rect">
              <a:avLst/>
            </a:prstGeom>
            <a:noFill/>
          </p:spPr>
          <p:txBody>
            <a:bodyPr wrap="square" rtlCol="0">
              <a:spAutoFit/>
            </a:bodyPr>
            <a:lstStyle/>
            <a:p>
              <a:pPr algn="ctr"/>
              <a:r>
                <a:rPr lang="en-US" sz="1200" dirty="0"/>
                <a:t>IT System</a:t>
              </a:r>
            </a:p>
          </p:txBody>
        </p:sp>
      </p:grpSp>
      <p:sp>
        <p:nvSpPr>
          <p:cNvPr id="9" name="TextBox 8">
            <a:extLst>
              <a:ext uri="{FF2B5EF4-FFF2-40B4-BE49-F238E27FC236}">
                <a16:creationId xmlns:a16="http://schemas.microsoft.com/office/drawing/2014/main" id="{14D5340F-CF5C-8908-356E-CA511B060B62}"/>
              </a:ext>
            </a:extLst>
          </p:cNvPr>
          <p:cNvSpPr txBox="1"/>
          <p:nvPr/>
        </p:nvSpPr>
        <p:spPr>
          <a:xfrm>
            <a:off x="9784080" y="2762984"/>
            <a:ext cx="1034969" cy="276999"/>
          </a:xfrm>
          <a:prstGeom prst="rect">
            <a:avLst/>
          </a:prstGeom>
          <a:noFill/>
        </p:spPr>
        <p:txBody>
          <a:bodyPr wrap="square" rtlCol="0">
            <a:spAutoFit/>
          </a:bodyPr>
          <a:lstStyle/>
          <a:p>
            <a:pPr algn="ctr"/>
            <a:r>
              <a:rPr lang="en-US" sz="1200" dirty="0"/>
              <a:t>Networking</a:t>
            </a:r>
          </a:p>
        </p:txBody>
      </p:sp>
      <p:grpSp>
        <p:nvGrpSpPr>
          <p:cNvPr id="4" name="Group 3">
            <a:extLst>
              <a:ext uri="{FF2B5EF4-FFF2-40B4-BE49-F238E27FC236}">
                <a16:creationId xmlns:a16="http://schemas.microsoft.com/office/drawing/2014/main" id="{3677CFDC-1102-E3B4-2735-A25E2C0BAB33}"/>
              </a:ext>
            </a:extLst>
          </p:cNvPr>
          <p:cNvGrpSpPr/>
          <p:nvPr/>
        </p:nvGrpSpPr>
        <p:grpSpPr>
          <a:xfrm>
            <a:off x="4716825" y="1461888"/>
            <a:ext cx="2556627" cy="1189119"/>
            <a:chOff x="7530034" y="4542825"/>
            <a:chExt cx="2556627" cy="1189119"/>
          </a:xfrm>
        </p:grpSpPr>
        <p:sp>
          <p:nvSpPr>
            <p:cNvPr id="64" name="TextBox 63">
              <a:extLst>
                <a:ext uri="{FF2B5EF4-FFF2-40B4-BE49-F238E27FC236}">
                  <a16:creationId xmlns:a16="http://schemas.microsoft.com/office/drawing/2014/main" id="{EAE56640-853E-57E2-400F-652B836D632C}"/>
                </a:ext>
              </a:extLst>
            </p:cNvPr>
            <p:cNvSpPr txBox="1"/>
            <p:nvPr/>
          </p:nvSpPr>
          <p:spPr>
            <a:xfrm>
              <a:off x="7530040" y="4778549"/>
              <a:ext cx="2556621" cy="246221"/>
            </a:xfrm>
            <a:prstGeom prst="rect">
              <a:avLst/>
            </a:prstGeom>
            <a:noFill/>
          </p:spPr>
          <p:txBody>
            <a:bodyPr wrap="square" rtlCol="0">
              <a:spAutoFit/>
            </a:bodyPr>
            <a:lstStyle/>
            <a:p>
              <a:r>
                <a:rPr lang="en-US" sz="1000" dirty="0">
                  <a:solidFill>
                    <a:srgbClr val="C00000"/>
                  </a:solidFill>
                </a:rPr>
                <a:t>IP Address:	10.10.1.10</a:t>
              </a:r>
            </a:p>
          </p:txBody>
        </p:sp>
        <p:sp>
          <p:nvSpPr>
            <p:cNvPr id="65" name="TextBox 64">
              <a:extLst>
                <a:ext uri="{FF2B5EF4-FFF2-40B4-BE49-F238E27FC236}">
                  <a16:creationId xmlns:a16="http://schemas.microsoft.com/office/drawing/2014/main" id="{582CD0D4-839D-7DB4-575A-5D186ABC648E}"/>
                </a:ext>
              </a:extLst>
            </p:cNvPr>
            <p:cNvSpPr txBox="1"/>
            <p:nvPr/>
          </p:nvSpPr>
          <p:spPr>
            <a:xfrm>
              <a:off x="7530038" y="5005220"/>
              <a:ext cx="2556620" cy="246221"/>
            </a:xfrm>
            <a:prstGeom prst="rect">
              <a:avLst/>
            </a:prstGeom>
            <a:noFill/>
            <a:ln>
              <a:noFill/>
            </a:ln>
          </p:spPr>
          <p:txBody>
            <a:bodyPr wrap="square" rtlCol="0">
              <a:spAutoFit/>
            </a:bodyPr>
            <a:lstStyle/>
            <a:p>
              <a:r>
                <a:rPr lang="en-US" sz="1000" dirty="0">
                  <a:solidFill>
                    <a:srgbClr val="00B050"/>
                  </a:solidFill>
                </a:rPr>
                <a:t>Protocol:	</a:t>
              </a:r>
              <a:r>
                <a:rPr lang="en-US" sz="1000" dirty="0" err="1">
                  <a:solidFill>
                    <a:srgbClr val="00B050"/>
                  </a:solidFill>
                </a:rPr>
                <a:t>ModbusTCP</a:t>
              </a:r>
              <a:endParaRPr lang="en-US" sz="1000" dirty="0">
                <a:solidFill>
                  <a:srgbClr val="00B050"/>
                </a:solidFill>
              </a:endParaRPr>
            </a:p>
          </p:txBody>
        </p:sp>
        <p:sp>
          <p:nvSpPr>
            <p:cNvPr id="67" name="TextBox 66">
              <a:extLst>
                <a:ext uri="{FF2B5EF4-FFF2-40B4-BE49-F238E27FC236}">
                  <a16:creationId xmlns:a16="http://schemas.microsoft.com/office/drawing/2014/main" id="{7DD882BD-BD8C-1B7A-EFE1-7B03FA3AE605}"/>
                </a:ext>
              </a:extLst>
            </p:cNvPr>
            <p:cNvSpPr txBox="1"/>
            <p:nvPr/>
          </p:nvSpPr>
          <p:spPr>
            <a:xfrm>
              <a:off x="7530039" y="5249997"/>
              <a:ext cx="2556619" cy="246221"/>
            </a:xfrm>
            <a:prstGeom prst="rect">
              <a:avLst/>
            </a:prstGeom>
            <a:noFill/>
            <a:ln>
              <a:noFill/>
            </a:ln>
          </p:spPr>
          <p:txBody>
            <a:bodyPr wrap="square" rtlCol="0">
              <a:spAutoFit/>
            </a:bodyPr>
            <a:lstStyle/>
            <a:p>
              <a:r>
                <a:rPr lang="en-US" sz="1000" dirty="0">
                  <a:solidFill>
                    <a:srgbClr val="7030A0"/>
                  </a:solidFill>
                </a:rPr>
                <a:t>Data Address:	432770</a:t>
              </a:r>
            </a:p>
          </p:txBody>
        </p:sp>
        <p:sp>
          <p:nvSpPr>
            <p:cNvPr id="68" name="TextBox 67">
              <a:extLst>
                <a:ext uri="{FF2B5EF4-FFF2-40B4-BE49-F238E27FC236}">
                  <a16:creationId xmlns:a16="http://schemas.microsoft.com/office/drawing/2014/main" id="{ADDA789B-CF26-17B9-A9CD-9B5108933B25}"/>
                </a:ext>
              </a:extLst>
            </p:cNvPr>
            <p:cNvSpPr txBox="1"/>
            <p:nvPr/>
          </p:nvSpPr>
          <p:spPr>
            <a:xfrm>
              <a:off x="7530037" y="5485723"/>
              <a:ext cx="2556619" cy="246221"/>
            </a:xfrm>
            <a:prstGeom prst="rect">
              <a:avLst/>
            </a:prstGeom>
            <a:noFill/>
            <a:ln>
              <a:noFill/>
            </a:ln>
          </p:spPr>
          <p:txBody>
            <a:bodyPr wrap="square" rtlCol="0">
              <a:spAutoFit/>
            </a:bodyPr>
            <a:lstStyle/>
            <a:p>
              <a:r>
                <a:rPr lang="en-US" sz="1000" dirty="0">
                  <a:solidFill>
                    <a:srgbClr val="7030A0"/>
                  </a:solidFill>
                </a:rPr>
                <a:t>Data Format:	2x 16-bit words</a:t>
              </a:r>
            </a:p>
          </p:txBody>
        </p:sp>
        <p:sp>
          <p:nvSpPr>
            <p:cNvPr id="3" name="TextBox 2">
              <a:extLst>
                <a:ext uri="{FF2B5EF4-FFF2-40B4-BE49-F238E27FC236}">
                  <a16:creationId xmlns:a16="http://schemas.microsoft.com/office/drawing/2014/main" id="{16BF23FD-9018-0096-F5B9-A68118016ECB}"/>
                </a:ext>
              </a:extLst>
            </p:cNvPr>
            <p:cNvSpPr txBox="1"/>
            <p:nvPr/>
          </p:nvSpPr>
          <p:spPr>
            <a:xfrm>
              <a:off x="7530034" y="4542825"/>
              <a:ext cx="2556621" cy="246221"/>
            </a:xfrm>
            <a:prstGeom prst="rect">
              <a:avLst/>
            </a:prstGeom>
            <a:noFill/>
          </p:spPr>
          <p:txBody>
            <a:bodyPr wrap="square" rtlCol="0">
              <a:spAutoFit/>
            </a:bodyPr>
            <a:lstStyle/>
            <a:p>
              <a:r>
                <a:rPr lang="en-US" sz="1000" u="sng" dirty="0"/>
                <a:t>Transaction</a:t>
              </a:r>
            </a:p>
          </p:txBody>
        </p:sp>
      </p:grpSp>
      <p:grpSp>
        <p:nvGrpSpPr>
          <p:cNvPr id="15" name="Group 14">
            <a:extLst>
              <a:ext uri="{FF2B5EF4-FFF2-40B4-BE49-F238E27FC236}">
                <a16:creationId xmlns:a16="http://schemas.microsoft.com/office/drawing/2014/main" id="{EC7FD94A-3E38-484A-8FA2-32638B3BD4B9}"/>
              </a:ext>
            </a:extLst>
          </p:cNvPr>
          <p:cNvGrpSpPr/>
          <p:nvPr/>
        </p:nvGrpSpPr>
        <p:grpSpPr>
          <a:xfrm>
            <a:off x="7017999" y="1091784"/>
            <a:ext cx="1915992" cy="1681284"/>
            <a:chOff x="2135238" y="1963268"/>
            <a:chExt cx="2396108" cy="2117505"/>
          </a:xfrm>
        </p:grpSpPr>
        <p:pic>
          <p:nvPicPr>
            <p:cNvPr id="45" name="Graphic 44" descr="Computer outline">
              <a:extLst>
                <a:ext uri="{FF2B5EF4-FFF2-40B4-BE49-F238E27FC236}">
                  <a16:creationId xmlns:a16="http://schemas.microsoft.com/office/drawing/2014/main" id="{691297A5-E7E5-5C3F-269B-9202712C7B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101" name="Graphic 100" descr="Robot Hand outline">
              <a:extLst>
                <a:ext uri="{FF2B5EF4-FFF2-40B4-BE49-F238E27FC236}">
                  <a16:creationId xmlns:a16="http://schemas.microsoft.com/office/drawing/2014/main" id="{E3B3441E-D714-F9B2-A94A-D5E458B24C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146" name="Graphic 145" descr="Network diagram outline">
              <a:extLst>
                <a:ext uri="{FF2B5EF4-FFF2-40B4-BE49-F238E27FC236}">
                  <a16:creationId xmlns:a16="http://schemas.microsoft.com/office/drawing/2014/main" id="{D6E7181E-B0D4-01DB-F024-CE036558AD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2077" y="2686676"/>
              <a:ext cx="476279" cy="476279"/>
            </a:xfrm>
            <a:prstGeom prst="rect">
              <a:avLst/>
            </a:prstGeom>
          </p:spPr>
        </p:pic>
        <p:cxnSp>
          <p:nvCxnSpPr>
            <p:cNvPr id="147" name="Straight Connector 146">
              <a:extLst>
                <a:ext uri="{FF2B5EF4-FFF2-40B4-BE49-F238E27FC236}">
                  <a16:creationId xmlns:a16="http://schemas.microsoft.com/office/drawing/2014/main" id="{7753DFD0-586E-AD02-B9EE-752E3F4520FB}"/>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F1E2388-27E6-B254-2D07-A8B1EA73F24F}"/>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A451C981-C901-9AF4-7B9F-A23F108D74A1}"/>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5" name="TextBox 4">
              <a:extLst>
                <a:ext uri="{FF2B5EF4-FFF2-40B4-BE49-F238E27FC236}">
                  <a16:creationId xmlns:a16="http://schemas.microsoft.com/office/drawing/2014/main" id="{17EFE07A-BB89-C40B-18DC-580A56552826}"/>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11" name="Graphic 10" descr="Binary outline">
              <a:extLst>
                <a:ext uri="{FF2B5EF4-FFF2-40B4-BE49-F238E27FC236}">
                  <a16:creationId xmlns:a16="http://schemas.microsoft.com/office/drawing/2014/main" id="{5735ADE2-FEA7-E83F-5FAF-3A1394B7408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2496" y="3361610"/>
              <a:ext cx="459386" cy="459384"/>
            </a:xfrm>
            <a:prstGeom prst="rect">
              <a:avLst/>
            </a:prstGeom>
          </p:spPr>
        </p:pic>
        <p:cxnSp>
          <p:nvCxnSpPr>
            <p:cNvPr id="12" name="Straight Connector 11">
              <a:extLst>
                <a:ext uri="{FF2B5EF4-FFF2-40B4-BE49-F238E27FC236}">
                  <a16:creationId xmlns:a16="http://schemas.microsoft.com/office/drawing/2014/main" id="{C05104EE-9093-4EE1-71F4-887254E582C7}"/>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85D4E3E9-9C43-97D6-CF36-E32ADBB4B85F}"/>
              </a:ext>
            </a:extLst>
          </p:cNvPr>
          <p:cNvGrpSpPr/>
          <p:nvPr/>
        </p:nvGrpSpPr>
        <p:grpSpPr>
          <a:xfrm>
            <a:off x="4670654" y="3331926"/>
            <a:ext cx="2681139" cy="1189119"/>
            <a:chOff x="7530034" y="4542825"/>
            <a:chExt cx="2681139" cy="1189119"/>
          </a:xfrm>
        </p:grpSpPr>
        <p:sp>
          <p:nvSpPr>
            <p:cNvPr id="32" name="TextBox 31">
              <a:extLst>
                <a:ext uri="{FF2B5EF4-FFF2-40B4-BE49-F238E27FC236}">
                  <a16:creationId xmlns:a16="http://schemas.microsoft.com/office/drawing/2014/main" id="{FA5D28F1-3B63-D9C0-46A2-9B854B72E4F2}"/>
                </a:ext>
              </a:extLst>
            </p:cNvPr>
            <p:cNvSpPr txBox="1"/>
            <p:nvPr/>
          </p:nvSpPr>
          <p:spPr>
            <a:xfrm>
              <a:off x="7530040" y="4778549"/>
              <a:ext cx="2681133" cy="246221"/>
            </a:xfrm>
            <a:prstGeom prst="rect">
              <a:avLst/>
            </a:prstGeom>
            <a:noFill/>
          </p:spPr>
          <p:txBody>
            <a:bodyPr wrap="square" rtlCol="0">
              <a:spAutoFit/>
            </a:bodyPr>
            <a:lstStyle/>
            <a:p>
              <a:r>
                <a:rPr lang="en-US" sz="1000" dirty="0">
                  <a:solidFill>
                    <a:srgbClr val="C00000"/>
                  </a:solidFill>
                </a:rPr>
                <a:t>IP Address:	10.10.2.10</a:t>
              </a:r>
            </a:p>
          </p:txBody>
        </p:sp>
        <p:sp>
          <p:nvSpPr>
            <p:cNvPr id="33" name="TextBox 32">
              <a:extLst>
                <a:ext uri="{FF2B5EF4-FFF2-40B4-BE49-F238E27FC236}">
                  <a16:creationId xmlns:a16="http://schemas.microsoft.com/office/drawing/2014/main" id="{F9741870-CD3C-E3AA-9C5B-472661B086E9}"/>
                </a:ext>
              </a:extLst>
            </p:cNvPr>
            <p:cNvSpPr txBox="1"/>
            <p:nvPr/>
          </p:nvSpPr>
          <p:spPr>
            <a:xfrm>
              <a:off x="7530038" y="5005220"/>
              <a:ext cx="2681132" cy="246221"/>
            </a:xfrm>
            <a:prstGeom prst="rect">
              <a:avLst/>
            </a:prstGeom>
            <a:noFill/>
            <a:ln>
              <a:noFill/>
            </a:ln>
          </p:spPr>
          <p:txBody>
            <a:bodyPr wrap="square" rtlCol="0">
              <a:spAutoFit/>
            </a:bodyPr>
            <a:lstStyle/>
            <a:p>
              <a:r>
                <a:rPr lang="en-US" sz="1000" dirty="0">
                  <a:solidFill>
                    <a:srgbClr val="00B050"/>
                  </a:solidFill>
                </a:rPr>
                <a:t>Protocol:	Beckhoff ADS</a:t>
              </a:r>
            </a:p>
          </p:txBody>
        </p:sp>
        <p:sp>
          <p:nvSpPr>
            <p:cNvPr id="34" name="TextBox 33">
              <a:extLst>
                <a:ext uri="{FF2B5EF4-FFF2-40B4-BE49-F238E27FC236}">
                  <a16:creationId xmlns:a16="http://schemas.microsoft.com/office/drawing/2014/main" id="{6B3CDD78-3EFB-2737-724B-85B0642227CB}"/>
                </a:ext>
              </a:extLst>
            </p:cNvPr>
            <p:cNvSpPr txBox="1"/>
            <p:nvPr/>
          </p:nvSpPr>
          <p:spPr>
            <a:xfrm>
              <a:off x="7530039" y="5249997"/>
              <a:ext cx="2681131" cy="246221"/>
            </a:xfrm>
            <a:prstGeom prst="rect">
              <a:avLst/>
            </a:prstGeom>
            <a:noFill/>
            <a:ln>
              <a:noFill/>
            </a:ln>
          </p:spPr>
          <p:txBody>
            <a:bodyPr wrap="square" rtlCol="0">
              <a:spAutoFit/>
            </a:bodyPr>
            <a:lstStyle/>
            <a:p>
              <a:r>
                <a:rPr lang="en-US" sz="1000" dirty="0">
                  <a:solidFill>
                    <a:srgbClr val="7030A0"/>
                  </a:solidFill>
                </a:rPr>
                <a:t>Data Address:	‘PLC1.MAIN.eStatus’</a:t>
              </a:r>
            </a:p>
          </p:txBody>
        </p:sp>
        <p:sp>
          <p:nvSpPr>
            <p:cNvPr id="35" name="TextBox 34">
              <a:extLst>
                <a:ext uri="{FF2B5EF4-FFF2-40B4-BE49-F238E27FC236}">
                  <a16:creationId xmlns:a16="http://schemas.microsoft.com/office/drawing/2014/main" id="{7AD69C3B-B531-B75D-359C-923C2BE11F93}"/>
                </a:ext>
              </a:extLst>
            </p:cNvPr>
            <p:cNvSpPr txBox="1"/>
            <p:nvPr/>
          </p:nvSpPr>
          <p:spPr>
            <a:xfrm>
              <a:off x="7530038" y="5485723"/>
              <a:ext cx="2681130" cy="246221"/>
            </a:xfrm>
            <a:prstGeom prst="rect">
              <a:avLst/>
            </a:prstGeom>
            <a:noFill/>
            <a:ln>
              <a:noFill/>
            </a:ln>
          </p:spPr>
          <p:txBody>
            <a:bodyPr wrap="square" rtlCol="0">
              <a:spAutoFit/>
            </a:bodyPr>
            <a:lstStyle/>
            <a:p>
              <a:r>
                <a:rPr lang="en-US" sz="1000" dirty="0">
                  <a:solidFill>
                    <a:srgbClr val="7030A0"/>
                  </a:solidFill>
                </a:rPr>
                <a:t>Data Format:	1x 32-bit DINT</a:t>
              </a:r>
            </a:p>
          </p:txBody>
        </p:sp>
        <p:sp>
          <p:nvSpPr>
            <p:cNvPr id="36" name="TextBox 35">
              <a:extLst>
                <a:ext uri="{FF2B5EF4-FFF2-40B4-BE49-F238E27FC236}">
                  <a16:creationId xmlns:a16="http://schemas.microsoft.com/office/drawing/2014/main" id="{A00FA4B6-CE5D-42C4-9A45-4634609B72BC}"/>
                </a:ext>
              </a:extLst>
            </p:cNvPr>
            <p:cNvSpPr txBox="1"/>
            <p:nvPr/>
          </p:nvSpPr>
          <p:spPr>
            <a:xfrm>
              <a:off x="7530034" y="4542825"/>
              <a:ext cx="2681133" cy="246221"/>
            </a:xfrm>
            <a:prstGeom prst="rect">
              <a:avLst/>
            </a:prstGeom>
            <a:noFill/>
          </p:spPr>
          <p:txBody>
            <a:bodyPr wrap="square" rtlCol="0">
              <a:spAutoFit/>
            </a:bodyPr>
            <a:lstStyle/>
            <a:p>
              <a:r>
                <a:rPr lang="en-US" sz="1000" u="sng" dirty="0"/>
                <a:t>Transaction</a:t>
              </a:r>
            </a:p>
          </p:txBody>
        </p:sp>
      </p:grpSp>
      <p:sp>
        <p:nvSpPr>
          <p:cNvPr id="37" name="Text Placeholder 3">
            <a:extLst>
              <a:ext uri="{FF2B5EF4-FFF2-40B4-BE49-F238E27FC236}">
                <a16:creationId xmlns:a16="http://schemas.microsoft.com/office/drawing/2014/main" id="{18BAB947-AB1C-220D-467E-0387A4218EA8}"/>
              </a:ext>
            </a:extLst>
          </p:cNvPr>
          <p:cNvSpPr>
            <a:spLocks noGrp="1"/>
          </p:cNvSpPr>
          <p:nvPr>
            <p:ph type="body" sz="quarter" idx="15"/>
          </p:nvPr>
        </p:nvSpPr>
        <p:spPr>
          <a:xfrm>
            <a:off x="1" y="1091783"/>
            <a:ext cx="4570205" cy="4902509"/>
          </a:xfrm>
        </p:spPr>
        <p:txBody>
          <a:bodyPr/>
          <a:lstStyle/>
          <a:p>
            <a:r>
              <a:rPr lang="en-US" sz="1400" dirty="0"/>
              <a:t>To transact with each OT device, we need:</a:t>
            </a:r>
          </a:p>
          <a:p>
            <a:pPr lvl="1"/>
            <a:r>
              <a:rPr lang="en-US" sz="1400" dirty="0"/>
              <a:t>Networking</a:t>
            </a:r>
          </a:p>
          <a:p>
            <a:pPr lvl="2"/>
            <a:r>
              <a:rPr lang="en-US" sz="1400" dirty="0"/>
              <a:t>Security, firewall</a:t>
            </a:r>
          </a:p>
          <a:p>
            <a:pPr lvl="2"/>
            <a:r>
              <a:rPr lang="en-US" sz="1400" dirty="0"/>
              <a:t>Address routing, NAT</a:t>
            </a:r>
          </a:p>
          <a:p>
            <a:pPr lvl="1"/>
            <a:r>
              <a:rPr lang="en-US" sz="1400" dirty="0"/>
              <a:t>Application protocol driver</a:t>
            </a:r>
          </a:p>
          <a:p>
            <a:pPr lvl="2"/>
            <a:r>
              <a:rPr lang="en-US" sz="1400" dirty="0"/>
              <a:t>Port numbers</a:t>
            </a:r>
          </a:p>
          <a:p>
            <a:pPr lvl="2"/>
            <a:r>
              <a:rPr lang="en-US" sz="1400" dirty="0"/>
              <a:t>Device/node addressing</a:t>
            </a:r>
          </a:p>
          <a:p>
            <a:pPr lvl="2"/>
            <a:r>
              <a:rPr lang="en-US" sz="1400" dirty="0"/>
              <a:t>Vendor software</a:t>
            </a:r>
          </a:p>
          <a:p>
            <a:pPr lvl="1"/>
            <a:r>
              <a:rPr lang="en-US" sz="1400" dirty="0"/>
              <a:t>Data address and type information</a:t>
            </a:r>
          </a:p>
          <a:p>
            <a:pPr lvl="2"/>
            <a:r>
              <a:rPr lang="en-US" sz="1400" dirty="0"/>
              <a:t>Type systems</a:t>
            </a:r>
          </a:p>
          <a:p>
            <a:pPr lvl="2"/>
            <a:r>
              <a:rPr lang="en-US" sz="1400" dirty="0"/>
              <a:t>Byte packing, endianness  </a:t>
            </a:r>
          </a:p>
        </p:txBody>
      </p:sp>
      <p:grpSp>
        <p:nvGrpSpPr>
          <p:cNvPr id="57" name="Group 56">
            <a:extLst>
              <a:ext uri="{FF2B5EF4-FFF2-40B4-BE49-F238E27FC236}">
                <a16:creationId xmlns:a16="http://schemas.microsoft.com/office/drawing/2014/main" id="{B4D8F406-CD06-8148-BB28-74ED404DB052}"/>
              </a:ext>
            </a:extLst>
          </p:cNvPr>
          <p:cNvGrpSpPr/>
          <p:nvPr/>
        </p:nvGrpSpPr>
        <p:grpSpPr>
          <a:xfrm>
            <a:off x="7017999" y="3009824"/>
            <a:ext cx="1915992" cy="1681284"/>
            <a:chOff x="2135238" y="1963268"/>
            <a:chExt cx="2396108" cy="2117505"/>
          </a:xfrm>
        </p:grpSpPr>
        <p:pic>
          <p:nvPicPr>
            <p:cNvPr id="58" name="Graphic 57" descr="Computer outline">
              <a:extLst>
                <a:ext uri="{FF2B5EF4-FFF2-40B4-BE49-F238E27FC236}">
                  <a16:creationId xmlns:a16="http://schemas.microsoft.com/office/drawing/2014/main" id="{958DC58B-9ACE-048E-45D6-BC29D6E27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60" name="Graphic 59" descr="Robot Hand outline">
              <a:extLst>
                <a:ext uri="{FF2B5EF4-FFF2-40B4-BE49-F238E27FC236}">
                  <a16:creationId xmlns:a16="http://schemas.microsoft.com/office/drawing/2014/main" id="{9D1E84CE-43D7-BD43-2721-20A76C2882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61" name="Graphic 60" descr="Network diagram outline">
              <a:extLst>
                <a:ext uri="{FF2B5EF4-FFF2-40B4-BE49-F238E27FC236}">
                  <a16:creationId xmlns:a16="http://schemas.microsoft.com/office/drawing/2014/main" id="{3570A6FF-4FD2-8C50-640D-BA76137FC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2077" y="2686676"/>
              <a:ext cx="476279" cy="476279"/>
            </a:xfrm>
            <a:prstGeom prst="rect">
              <a:avLst/>
            </a:prstGeom>
          </p:spPr>
        </p:pic>
        <p:cxnSp>
          <p:nvCxnSpPr>
            <p:cNvPr id="62" name="Straight Connector 61">
              <a:extLst>
                <a:ext uri="{FF2B5EF4-FFF2-40B4-BE49-F238E27FC236}">
                  <a16:creationId xmlns:a16="http://schemas.microsoft.com/office/drawing/2014/main" id="{E0BFDA76-9C70-AB44-FE8F-79EDE5339EFF}"/>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AFE5CC8-81E6-3915-47B2-89F6308EC062}"/>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CB1CADF1-62A3-96C9-128B-344822B6251B}"/>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70" name="TextBox 69">
              <a:extLst>
                <a:ext uri="{FF2B5EF4-FFF2-40B4-BE49-F238E27FC236}">
                  <a16:creationId xmlns:a16="http://schemas.microsoft.com/office/drawing/2014/main" id="{47B1012F-376F-E4E5-FD84-687588BB9AC2}"/>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72" name="Graphic 71" descr="Binary outline">
              <a:extLst>
                <a:ext uri="{FF2B5EF4-FFF2-40B4-BE49-F238E27FC236}">
                  <a16:creationId xmlns:a16="http://schemas.microsoft.com/office/drawing/2014/main" id="{4B8EE7AC-5C1C-4940-493E-4C9180F518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2496" y="3361610"/>
              <a:ext cx="459386" cy="459384"/>
            </a:xfrm>
            <a:prstGeom prst="rect">
              <a:avLst/>
            </a:prstGeom>
          </p:spPr>
        </p:pic>
        <p:cxnSp>
          <p:nvCxnSpPr>
            <p:cNvPr id="73" name="Straight Connector 72">
              <a:extLst>
                <a:ext uri="{FF2B5EF4-FFF2-40B4-BE49-F238E27FC236}">
                  <a16:creationId xmlns:a16="http://schemas.microsoft.com/office/drawing/2014/main" id="{5127CE8D-A0DD-CDD8-AA79-E589F0AECD7E}"/>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A646FA52-D858-5F45-B8B7-3C49D0C5BD72}"/>
              </a:ext>
            </a:extLst>
          </p:cNvPr>
          <p:cNvGrpSpPr/>
          <p:nvPr/>
        </p:nvGrpSpPr>
        <p:grpSpPr>
          <a:xfrm>
            <a:off x="7017999" y="4925574"/>
            <a:ext cx="1915992" cy="1681284"/>
            <a:chOff x="2135238" y="1963268"/>
            <a:chExt cx="2396108" cy="2117505"/>
          </a:xfrm>
        </p:grpSpPr>
        <p:pic>
          <p:nvPicPr>
            <p:cNvPr id="78" name="Graphic 77" descr="Computer outline">
              <a:extLst>
                <a:ext uri="{FF2B5EF4-FFF2-40B4-BE49-F238E27FC236}">
                  <a16:creationId xmlns:a16="http://schemas.microsoft.com/office/drawing/2014/main" id="{55ACCF91-DEE6-E815-0256-34B752A233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79" name="Graphic 78" descr="Robot Hand outline">
              <a:extLst>
                <a:ext uri="{FF2B5EF4-FFF2-40B4-BE49-F238E27FC236}">
                  <a16:creationId xmlns:a16="http://schemas.microsoft.com/office/drawing/2014/main" id="{82690282-7C39-B6BA-8812-5E40795B2A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80" name="Graphic 79" descr="Network diagram outline">
              <a:extLst>
                <a:ext uri="{FF2B5EF4-FFF2-40B4-BE49-F238E27FC236}">
                  <a16:creationId xmlns:a16="http://schemas.microsoft.com/office/drawing/2014/main" id="{D25CCBA0-45C1-0709-933F-3BFB7CC7A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2077" y="2686676"/>
              <a:ext cx="476279" cy="476279"/>
            </a:xfrm>
            <a:prstGeom prst="rect">
              <a:avLst/>
            </a:prstGeom>
          </p:spPr>
        </p:pic>
        <p:cxnSp>
          <p:nvCxnSpPr>
            <p:cNvPr id="81" name="Straight Connector 80">
              <a:extLst>
                <a:ext uri="{FF2B5EF4-FFF2-40B4-BE49-F238E27FC236}">
                  <a16:creationId xmlns:a16="http://schemas.microsoft.com/office/drawing/2014/main" id="{4D4F7ABC-0307-77EA-8D9D-668E3B6612FF}"/>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AA40150-C271-D346-E813-B4CF244E83A1}"/>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2B9861F4-6EA8-6286-5922-B0244444F628}"/>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84" name="TextBox 83">
              <a:extLst>
                <a:ext uri="{FF2B5EF4-FFF2-40B4-BE49-F238E27FC236}">
                  <a16:creationId xmlns:a16="http://schemas.microsoft.com/office/drawing/2014/main" id="{E9768571-CC17-F1A1-87D9-F34015A8C19E}"/>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86" name="Graphic 85" descr="Binary outline">
              <a:extLst>
                <a:ext uri="{FF2B5EF4-FFF2-40B4-BE49-F238E27FC236}">
                  <a16:creationId xmlns:a16="http://schemas.microsoft.com/office/drawing/2014/main" id="{B2BB4688-6130-8ED2-C70E-2CAB44424C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2496" y="3361610"/>
              <a:ext cx="459386" cy="459384"/>
            </a:xfrm>
            <a:prstGeom prst="rect">
              <a:avLst/>
            </a:prstGeom>
          </p:spPr>
        </p:pic>
        <p:cxnSp>
          <p:nvCxnSpPr>
            <p:cNvPr id="87" name="Straight Connector 86">
              <a:extLst>
                <a:ext uri="{FF2B5EF4-FFF2-40B4-BE49-F238E27FC236}">
                  <a16:creationId xmlns:a16="http://schemas.microsoft.com/office/drawing/2014/main" id="{6ABCD130-81F9-B7D3-8CF3-A75D165AA040}"/>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4B6FCB23-998F-EE93-8921-B16881E9FCE3}"/>
              </a:ext>
            </a:extLst>
          </p:cNvPr>
          <p:cNvGrpSpPr/>
          <p:nvPr/>
        </p:nvGrpSpPr>
        <p:grpSpPr>
          <a:xfrm>
            <a:off x="4718829" y="5228940"/>
            <a:ext cx="1326555" cy="1204508"/>
            <a:chOff x="7530035" y="4542825"/>
            <a:chExt cx="1915998" cy="1204508"/>
          </a:xfrm>
        </p:grpSpPr>
        <p:sp>
          <p:nvSpPr>
            <p:cNvPr id="89" name="TextBox 88">
              <a:extLst>
                <a:ext uri="{FF2B5EF4-FFF2-40B4-BE49-F238E27FC236}">
                  <a16:creationId xmlns:a16="http://schemas.microsoft.com/office/drawing/2014/main" id="{383664CF-9619-258A-71C8-245422BA551B}"/>
                </a:ext>
              </a:extLst>
            </p:cNvPr>
            <p:cNvSpPr txBox="1"/>
            <p:nvPr/>
          </p:nvSpPr>
          <p:spPr>
            <a:xfrm>
              <a:off x="7530039" y="4778549"/>
              <a:ext cx="1915994" cy="261610"/>
            </a:xfrm>
            <a:prstGeom prst="rect">
              <a:avLst/>
            </a:prstGeom>
            <a:noFill/>
          </p:spPr>
          <p:txBody>
            <a:bodyPr wrap="square" rtlCol="0">
              <a:spAutoFit/>
            </a:bodyPr>
            <a:lstStyle/>
            <a:p>
              <a:r>
                <a:rPr lang="en-US" sz="1100" dirty="0">
                  <a:solidFill>
                    <a:srgbClr val="C00000"/>
                  </a:solidFill>
                </a:rPr>
                <a:t>IP Address:	…</a:t>
              </a:r>
            </a:p>
          </p:txBody>
        </p:sp>
        <p:sp>
          <p:nvSpPr>
            <p:cNvPr id="90" name="TextBox 89">
              <a:extLst>
                <a:ext uri="{FF2B5EF4-FFF2-40B4-BE49-F238E27FC236}">
                  <a16:creationId xmlns:a16="http://schemas.microsoft.com/office/drawing/2014/main" id="{E96767D8-D577-95F6-825A-2A0C97313D4D}"/>
                </a:ext>
              </a:extLst>
            </p:cNvPr>
            <p:cNvSpPr txBox="1"/>
            <p:nvPr/>
          </p:nvSpPr>
          <p:spPr>
            <a:xfrm>
              <a:off x="7530037" y="5005220"/>
              <a:ext cx="1915993" cy="261610"/>
            </a:xfrm>
            <a:prstGeom prst="rect">
              <a:avLst/>
            </a:prstGeom>
            <a:noFill/>
            <a:ln>
              <a:noFill/>
            </a:ln>
          </p:spPr>
          <p:txBody>
            <a:bodyPr wrap="square" rtlCol="0">
              <a:spAutoFit/>
            </a:bodyPr>
            <a:lstStyle/>
            <a:p>
              <a:r>
                <a:rPr lang="en-US" sz="1100" dirty="0">
                  <a:solidFill>
                    <a:srgbClr val="00B050"/>
                  </a:solidFill>
                </a:rPr>
                <a:t>Protocol:	…</a:t>
              </a:r>
            </a:p>
          </p:txBody>
        </p:sp>
        <p:sp>
          <p:nvSpPr>
            <p:cNvPr id="91" name="TextBox 90">
              <a:extLst>
                <a:ext uri="{FF2B5EF4-FFF2-40B4-BE49-F238E27FC236}">
                  <a16:creationId xmlns:a16="http://schemas.microsoft.com/office/drawing/2014/main" id="{011CBEE5-0B88-C7C8-0024-F77E209DE0CF}"/>
                </a:ext>
              </a:extLst>
            </p:cNvPr>
            <p:cNvSpPr txBox="1"/>
            <p:nvPr/>
          </p:nvSpPr>
          <p:spPr>
            <a:xfrm>
              <a:off x="7530039" y="5249997"/>
              <a:ext cx="1915992" cy="261610"/>
            </a:xfrm>
            <a:prstGeom prst="rect">
              <a:avLst/>
            </a:prstGeom>
            <a:noFill/>
            <a:ln>
              <a:noFill/>
            </a:ln>
          </p:spPr>
          <p:txBody>
            <a:bodyPr wrap="square" rtlCol="0">
              <a:spAutoFit/>
            </a:bodyPr>
            <a:lstStyle/>
            <a:p>
              <a:r>
                <a:rPr lang="en-US" sz="1100" dirty="0">
                  <a:solidFill>
                    <a:srgbClr val="7030A0"/>
                  </a:solidFill>
                </a:rPr>
                <a:t>Data Address:	…</a:t>
              </a:r>
            </a:p>
          </p:txBody>
        </p:sp>
        <p:sp>
          <p:nvSpPr>
            <p:cNvPr id="92" name="TextBox 91">
              <a:extLst>
                <a:ext uri="{FF2B5EF4-FFF2-40B4-BE49-F238E27FC236}">
                  <a16:creationId xmlns:a16="http://schemas.microsoft.com/office/drawing/2014/main" id="{EE14A5F4-A3C7-5CC0-C709-F5DBF9E5737A}"/>
                </a:ext>
              </a:extLst>
            </p:cNvPr>
            <p:cNvSpPr txBox="1"/>
            <p:nvPr/>
          </p:nvSpPr>
          <p:spPr>
            <a:xfrm>
              <a:off x="7530037" y="5485723"/>
              <a:ext cx="1915991" cy="261610"/>
            </a:xfrm>
            <a:prstGeom prst="rect">
              <a:avLst/>
            </a:prstGeom>
            <a:noFill/>
            <a:ln>
              <a:noFill/>
            </a:ln>
          </p:spPr>
          <p:txBody>
            <a:bodyPr wrap="square" rtlCol="0">
              <a:spAutoFit/>
            </a:bodyPr>
            <a:lstStyle/>
            <a:p>
              <a:r>
                <a:rPr lang="en-US" sz="1100" dirty="0">
                  <a:solidFill>
                    <a:srgbClr val="7030A0"/>
                  </a:solidFill>
                </a:rPr>
                <a:t>Data Format:	…</a:t>
              </a:r>
            </a:p>
          </p:txBody>
        </p:sp>
        <p:sp>
          <p:nvSpPr>
            <p:cNvPr id="93" name="TextBox 92">
              <a:extLst>
                <a:ext uri="{FF2B5EF4-FFF2-40B4-BE49-F238E27FC236}">
                  <a16:creationId xmlns:a16="http://schemas.microsoft.com/office/drawing/2014/main" id="{BEA3DA02-5706-68D0-8ADA-109004B806AB}"/>
                </a:ext>
              </a:extLst>
            </p:cNvPr>
            <p:cNvSpPr txBox="1"/>
            <p:nvPr/>
          </p:nvSpPr>
          <p:spPr>
            <a:xfrm>
              <a:off x="7530035" y="4542825"/>
              <a:ext cx="1915992" cy="261610"/>
            </a:xfrm>
            <a:prstGeom prst="rect">
              <a:avLst/>
            </a:prstGeom>
            <a:noFill/>
          </p:spPr>
          <p:txBody>
            <a:bodyPr wrap="square" rtlCol="0">
              <a:spAutoFit/>
            </a:bodyPr>
            <a:lstStyle/>
            <a:p>
              <a:r>
                <a:rPr lang="en-US" sz="1100" u="sng" dirty="0"/>
                <a:t>Transaction</a:t>
              </a:r>
            </a:p>
          </p:txBody>
        </p:sp>
      </p:grpSp>
      <p:cxnSp>
        <p:nvCxnSpPr>
          <p:cNvPr id="98" name="Straight Connector 97">
            <a:extLst>
              <a:ext uri="{FF2B5EF4-FFF2-40B4-BE49-F238E27FC236}">
                <a16:creationId xmlns:a16="http://schemas.microsoft.com/office/drawing/2014/main" id="{77209866-DBC8-3921-0D75-5F9FA9DF1031}"/>
              </a:ext>
            </a:extLst>
          </p:cNvPr>
          <p:cNvCxnSpPr>
            <a:cxnSpLocks/>
          </p:cNvCxnSpPr>
          <p:nvPr/>
        </p:nvCxnSpPr>
        <p:spPr>
          <a:xfrm>
            <a:off x="9032240" y="2160503"/>
            <a:ext cx="844779" cy="953999"/>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7E57F8C-A6C7-0B28-A63F-F897C064BE97}"/>
              </a:ext>
            </a:extLst>
          </p:cNvPr>
          <p:cNvCxnSpPr>
            <a:cxnSpLocks/>
          </p:cNvCxnSpPr>
          <p:nvPr/>
        </p:nvCxnSpPr>
        <p:spPr>
          <a:xfrm flipV="1">
            <a:off x="9032240" y="3340911"/>
            <a:ext cx="844779" cy="64428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9B6E910-6BEE-7574-6AAF-CAF1A151BC57}"/>
              </a:ext>
            </a:extLst>
          </p:cNvPr>
          <p:cNvCxnSpPr>
            <a:cxnSpLocks/>
          </p:cNvCxnSpPr>
          <p:nvPr/>
        </p:nvCxnSpPr>
        <p:spPr>
          <a:xfrm flipH="1">
            <a:off x="9034439" y="3578147"/>
            <a:ext cx="897773" cy="2357965"/>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4475F39-F966-5C70-DA84-A789DF92824C}"/>
              </a:ext>
            </a:extLst>
          </p:cNvPr>
          <p:cNvSpPr txBox="1"/>
          <p:nvPr/>
        </p:nvSpPr>
        <p:spPr>
          <a:xfrm>
            <a:off x="10653391" y="4013213"/>
            <a:ext cx="1493822" cy="1015663"/>
          </a:xfrm>
          <a:prstGeom prst="rect">
            <a:avLst/>
          </a:prstGeom>
          <a:noFill/>
        </p:spPr>
        <p:txBody>
          <a:bodyPr wrap="square" rtlCol="0">
            <a:spAutoFit/>
          </a:bodyPr>
          <a:lstStyle/>
          <a:p>
            <a:r>
              <a:rPr lang="en-US" sz="1000" dirty="0"/>
              <a:t>Address Table</a:t>
            </a:r>
          </a:p>
          <a:p>
            <a:r>
              <a:rPr lang="en-US" sz="1000" dirty="0"/>
              <a:t>---------------</a:t>
            </a:r>
          </a:p>
          <a:p>
            <a:r>
              <a:rPr lang="en-US" sz="1000" dirty="0">
                <a:solidFill>
                  <a:srgbClr val="C00000"/>
                </a:solidFill>
              </a:rPr>
              <a:t>Machine1: 10.10.1.10</a:t>
            </a:r>
          </a:p>
          <a:p>
            <a:r>
              <a:rPr lang="en-US" sz="1000" dirty="0">
                <a:solidFill>
                  <a:srgbClr val="C00000"/>
                </a:solidFill>
              </a:rPr>
              <a:t>Machine2: 10.10.2.10</a:t>
            </a:r>
          </a:p>
          <a:p>
            <a:r>
              <a:rPr lang="en-US" sz="1000" dirty="0">
                <a:solidFill>
                  <a:srgbClr val="C00000"/>
                </a:solidFill>
              </a:rPr>
              <a:t>Machine#: 10.10.x.x</a:t>
            </a:r>
          </a:p>
          <a:p>
            <a:r>
              <a:rPr lang="en-US" sz="1000" dirty="0">
                <a:solidFill>
                  <a:srgbClr val="C00000"/>
                </a:solidFill>
              </a:rPr>
              <a:t>…</a:t>
            </a:r>
          </a:p>
        </p:txBody>
      </p:sp>
    </p:spTree>
    <p:extLst>
      <p:ext uri="{BB962C8B-B14F-4D97-AF65-F5344CB8AC3E}">
        <p14:creationId xmlns:p14="http://schemas.microsoft.com/office/powerpoint/2010/main" val="134107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dirty="0"/>
              <a:t>Broker </a:t>
            </a:r>
            <a:r>
              <a:rPr lang="en-US" sz="2000" dirty="0"/>
              <a:t>Pub/Sub Model</a:t>
            </a:r>
          </a:p>
        </p:txBody>
      </p:sp>
      <p:grpSp>
        <p:nvGrpSpPr>
          <p:cNvPr id="8" name="Group 7">
            <a:extLst>
              <a:ext uri="{FF2B5EF4-FFF2-40B4-BE49-F238E27FC236}">
                <a16:creationId xmlns:a16="http://schemas.microsoft.com/office/drawing/2014/main" id="{22ED788F-547E-96A8-C5C5-C3C8C154EA85}"/>
              </a:ext>
            </a:extLst>
          </p:cNvPr>
          <p:cNvGrpSpPr/>
          <p:nvPr/>
        </p:nvGrpSpPr>
        <p:grpSpPr>
          <a:xfrm>
            <a:off x="10227441" y="4779307"/>
            <a:ext cx="914155" cy="1009846"/>
            <a:chOff x="6784259" y="2270625"/>
            <a:chExt cx="914155" cy="1009846"/>
          </a:xfrm>
        </p:grpSpPr>
        <p:grpSp>
          <p:nvGrpSpPr>
            <p:cNvPr id="183" name="Group 182">
              <a:extLst>
                <a:ext uri="{FF2B5EF4-FFF2-40B4-BE49-F238E27FC236}">
                  <a16:creationId xmlns:a16="http://schemas.microsoft.com/office/drawing/2014/main" id="{9D92D8B7-233A-168A-EF85-5EC0FDF4582F}"/>
                </a:ext>
              </a:extLst>
            </p:cNvPr>
            <p:cNvGrpSpPr/>
            <p:nvPr/>
          </p:nvGrpSpPr>
          <p:grpSpPr>
            <a:xfrm>
              <a:off x="6784260" y="2516702"/>
              <a:ext cx="914154" cy="763769"/>
              <a:chOff x="8118020" y="5095886"/>
              <a:chExt cx="914154" cy="763769"/>
            </a:xfrm>
          </p:grpSpPr>
          <p:pic>
            <p:nvPicPr>
              <p:cNvPr id="172" name="Graphic 171" descr="Server outline">
                <a:extLst>
                  <a:ext uri="{FF2B5EF4-FFF2-40B4-BE49-F238E27FC236}">
                    <a16:creationId xmlns:a16="http://schemas.microsoft.com/office/drawing/2014/main" id="{EDD8E2F0-4000-5804-9AB0-EE64678A20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8020" y="5271166"/>
                <a:ext cx="588489" cy="588489"/>
              </a:xfrm>
              <a:prstGeom prst="rect">
                <a:avLst/>
              </a:prstGeom>
            </p:spPr>
          </p:pic>
          <p:pic>
            <p:nvPicPr>
              <p:cNvPr id="173" name="Graphic 172" descr="Database outline">
                <a:extLst>
                  <a:ext uri="{FF2B5EF4-FFF2-40B4-BE49-F238E27FC236}">
                    <a16:creationId xmlns:a16="http://schemas.microsoft.com/office/drawing/2014/main" id="{CF3B9355-FD8B-6B5E-BAA1-DABBEEC92A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45755" y="5114168"/>
                <a:ext cx="486418" cy="486418"/>
              </a:xfrm>
              <a:prstGeom prst="rect">
                <a:avLst/>
              </a:prstGeom>
            </p:spPr>
          </p:pic>
          <p:sp>
            <p:nvSpPr>
              <p:cNvPr id="182" name="Rectangle 181">
                <a:extLst>
                  <a:ext uri="{FF2B5EF4-FFF2-40B4-BE49-F238E27FC236}">
                    <a16:creationId xmlns:a16="http://schemas.microsoft.com/office/drawing/2014/main" id="{A1F9946D-EE4A-1919-386A-06C08137C00B}"/>
                  </a:ext>
                </a:extLst>
              </p:cNvPr>
              <p:cNvSpPr/>
              <p:nvPr/>
            </p:nvSpPr>
            <p:spPr>
              <a:xfrm>
                <a:off x="8118020" y="5095886"/>
                <a:ext cx="914154" cy="736610"/>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grpSp>
        <p:sp>
          <p:nvSpPr>
            <p:cNvPr id="7" name="TextBox 6">
              <a:extLst>
                <a:ext uri="{FF2B5EF4-FFF2-40B4-BE49-F238E27FC236}">
                  <a16:creationId xmlns:a16="http://schemas.microsoft.com/office/drawing/2014/main" id="{9CBD2FAA-DF1C-8539-634C-9B5E284E6548}"/>
                </a:ext>
              </a:extLst>
            </p:cNvPr>
            <p:cNvSpPr txBox="1"/>
            <p:nvPr/>
          </p:nvSpPr>
          <p:spPr>
            <a:xfrm>
              <a:off x="6784259" y="2270625"/>
              <a:ext cx="914154" cy="276999"/>
            </a:xfrm>
            <a:prstGeom prst="rect">
              <a:avLst/>
            </a:prstGeom>
            <a:noFill/>
          </p:spPr>
          <p:txBody>
            <a:bodyPr wrap="square" rtlCol="0">
              <a:spAutoFit/>
            </a:bodyPr>
            <a:lstStyle/>
            <a:p>
              <a:pPr algn="ctr"/>
              <a:r>
                <a:rPr lang="en-US" sz="1200" dirty="0"/>
                <a:t>IT System</a:t>
              </a:r>
            </a:p>
          </p:txBody>
        </p:sp>
      </p:grpSp>
      <p:sp>
        <p:nvSpPr>
          <p:cNvPr id="37" name="Text Placeholder 3">
            <a:extLst>
              <a:ext uri="{FF2B5EF4-FFF2-40B4-BE49-F238E27FC236}">
                <a16:creationId xmlns:a16="http://schemas.microsoft.com/office/drawing/2014/main" id="{18BAB947-AB1C-220D-467E-0387A4218EA8}"/>
              </a:ext>
            </a:extLst>
          </p:cNvPr>
          <p:cNvSpPr>
            <a:spLocks noGrp="1"/>
          </p:cNvSpPr>
          <p:nvPr>
            <p:ph type="body" sz="quarter" idx="15"/>
          </p:nvPr>
        </p:nvSpPr>
        <p:spPr>
          <a:xfrm>
            <a:off x="2" y="1091783"/>
            <a:ext cx="4280298" cy="4902509"/>
          </a:xfrm>
        </p:spPr>
        <p:txBody>
          <a:bodyPr/>
          <a:lstStyle/>
          <a:p>
            <a:r>
              <a:rPr lang="en-US" sz="1400" dirty="0"/>
              <a:t>To transact with each OT device, we need:</a:t>
            </a:r>
          </a:p>
          <a:p>
            <a:pPr lvl="1"/>
            <a:r>
              <a:rPr lang="en-US" sz="1400" dirty="0"/>
              <a:t>Broker address</a:t>
            </a:r>
          </a:p>
          <a:p>
            <a:pPr lvl="1"/>
            <a:r>
              <a:rPr lang="en-US" sz="1400" dirty="0"/>
              <a:t>Topic</a:t>
            </a:r>
          </a:p>
          <a:p>
            <a:pPr lvl="1"/>
            <a:endParaRPr lang="en-US" sz="1400" dirty="0"/>
          </a:p>
          <a:p>
            <a:r>
              <a:rPr lang="en-US" sz="1400" dirty="0"/>
              <a:t>Payloads can be binary or JSON (human-readable)</a:t>
            </a:r>
          </a:p>
          <a:p>
            <a:pPr marL="0" indent="0">
              <a:buNone/>
            </a:pPr>
            <a:endParaRPr lang="en-US" sz="1400" dirty="0"/>
          </a:p>
          <a:p>
            <a:r>
              <a:rPr lang="en-US" sz="1400" dirty="0"/>
              <a:t>New components can simply connect to the broker and can begin publishing/subscribing</a:t>
            </a:r>
          </a:p>
          <a:p>
            <a:endParaRPr lang="en-US" sz="1400" dirty="0"/>
          </a:p>
          <a:p>
            <a:r>
              <a:rPr lang="en-US" sz="1400" dirty="0"/>
              <a:t>Topics created as needed, with user-defined names and “paths”:</a:t>
            </a:r>
          </a:p>
        </p:txBody>
      </p:sp>
      <p:grpSp>
        <p:nvGrpSpPr>
          <p:cNvPr id="2" name="Group 1">
            <a:extLst>
              <a:ext uri="{FF2B5EF4-FFF2-40B4-BE49-F238E27FC236}">
                <a16:creationId xmlns:a16="http://schemas.microsoft.com/office/drawing/2014/main" id="{8626C8BD-FF52-351C-6FD4-C1B97D4F4E9F}"/>
              </a:ext>
            </a:extLst>
          </p:cNvPr>
          <p:cNvGrpSpPr/>
          <p:nvPr/>
        </p:nvGrpSpPr>
        <p:grpSpPr>
          <a:xfrm>
            <a:off x="8281590" y="3528815"/>
            <a:ext cx="1042787" cy="1042787"/>
            <a:chOff x="3774715" y="3284768"/>
            <a:chExt cx="1042787" cy="1042787"/>
          </a:xfrm>
        </p:grpSpPr>
        <p:pic>
          <p:nvPicPr>
            <p:cNvPr id="6" name="Graphic 5" descr="Cloud outline">
              <a:extLst>
                <a:ext uri="{FF2B5EF4-FFF2-40B4-BE49-F238E27FC236}">
                  <a16:creationId xmlns:a16="http://schemas.microsoft.com/office/drawing/2014/main" id="{B810C0A7-C6AA-1C90-4270-1CBE6A5A3B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74715" y="3284768"/>
              <a:ext cx="1042787" cy="1042787"/>
            </a:xfrm>
            <a:prstGeom prst="rect">
              <a:avLst/>
            </a:prstGeom>
          </p:spPr>
        </p:pic>
        <p:sp>
          <p:nvSpPr>
            <p:cNvPr id="10" name="TextBox 9">
              <a:extLst>
                <a:ext uri="{FF2B5EF4-FFF2-40B4-BE49-F238E27FC236}">
                  <a16:creationId xmlns:a16="http://schemas.microsoft.com/office/drawing/2014/main" id="{8718B1CF-1459-8727-3598-8CDC99F2ECA5}"/>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cxnSp>
        <p:nvCxnSpPr>
          <p:cNvPr id="13" name="Straight Connector 12">
            <a:extLst>
              <a:ext uri="{FF2B5EF4-FFF2-40B4-BE49-F238E27FC236}">
                <a16:creationId xmlns:a16="http://schemas.microsoft.com/office/drawing/2014/main" id="{21DC8C9D-FDAB-930C-6BF5-AC81E05B7800}"/>
              </a:ext>
            </a:extLst>
          </p:cNvPr>
          <p:cNvCxnSpPr>
            <a:cxnSpLocks/>
          </p:cNvCxnSpPr>
          <p:nvPr/>
        </p:nvCxnSpPr>
        <p:spPr>
          <a:xfrm>
            <a:off x="8615151" y="2948699"/>
            <a:ext cx="62251" cy="761865"/>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A4E72C95-3588-C43E-C893-28B3F8C78E71}"/>
              </a:ext>
            </a:extLst>
          </p:cNvPr>
          <p:cNvGrpSpPr/>
          <p:nvPr/>
        </p:nvGrpSpPr>
        <p:grpSpPr>
          <a:xfrm>
            <a:off x="5649921" y="4975353"/>
            <a:ext cx="1915992" cy="1681284"/>
            <a:chOff x="2135238" y="1963268"/>
            <a:chExt cx="2396108" cy="2117505"/>
          </a:xfrm>
        </p:grpSpPr>
        <p:pic>
          <p:nvPicPr>
            <p:cNvPr id="22" name="Graphic 21" descr="Computer outline">
              <a:extLst>
                <a:ext uri="{FF2B5EF4-FFF2-40B4-BE49-F238E27FC236}">
                  <a16:creationId xmlns:a16="http://schemas.microsoft.com/office/drawing/2014/main" id="{4F4F65D3-FE66-1F13-36E7-C5BFBC573C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23" name="Graphic 22" descr="Robot Hand outline">
              <a:extLst>
                <a:ext uri="{FF2B5EF4-FFF2-40B4-BE49-F238E27FC236}">
                  <a16:creationId xmlns:a16="http://schemas.microsoft.com/office/drawing/2014/main" id="{7C62F193-96BE-6F47-3056-07CF8D9D1B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24" name="Graphic 23" descr="Network diagram outline">
              <a:extLst>
                <a:ext uri="{FF2B5EF4-FFF2-40B4-BE49-F238E27FC236}">
                  <a16:creationId xmlns:a16="http://schemas.microsoft.com/office/drawing/2014/main" id="{406F21BF-9F89-4A7B-98B0-7A8B4654BD5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2077" y="2686676"/>
              <a:ext cx="476279" cy="476279"/>
            </a:xfrm>
            <a:prstGeom prst="rect">
              <a:avLst/>
            </a:prstGeom>
          </p:spPr>
        </p:pic>
        <p:cxnSp>
          <p:nvCxnSpPr>
            <p:cNvPr id="25" name="Straight Connector 24">
              <a:extLst>
                <a:ext uri="{FF2B5EF4-FFF2-40B4-BE49-F238E27FC236}">
                  <a16:creationId xmlns:a16="http://schemas.microsoft.com/office/drawing/2014/main" id="{2C4C9B89-FA44-76B6-2827-4E43743BCBF5}"/>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49378CC-27C5-4344-C4C7-0F46BE1E4777}"/>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EF2635A-B817-F772-8990-6D6F3179C7B1}"/>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28" name="TextBox 27">
              <a:extLst>
                <a:ext uri="{FF2B5EF4-FFF2-40B4-BE49-F238E27FC236}">
                  <a16:creationId xmlns:a16="http://schemas.microsoft.com/office/drawing/2014/main" id="{1883D03C-6420-6F81-2476-38B76EEE558F}"/>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30" name="Graphic 29" descr="Binary outline">
              <a:extLst>
                <a:ext uri="{FF2B5EF4-FFF2-40B4-BE49-F238E27FC236}">
                  <a16:creationId xmlns:a16="http://schemas.microsoft.com/office/drawing/2014/main" id="{32B5313A-6566-BE6D-624B-7E685AA3766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32496" y="3361610"/>
              <a:ext cx="459386" cy="459384"/>
            </a:xfrm>
            <a:prstGeom prst="rect">
              <a:avLst/>
            </a:prstGeom>
          </p:spPr>
        </p:pic>
        <p:cxnSp>
          <p:nvCxnSpPr>
            <p:cNvPr id="38" name="Straight Connector 37">
              <a:extLst>
                <a:ext uri="{FF2B5EF4-FFF2-40B4-BE49-F238E27FC236}">
                  <a16:creationId xmlns:a16="http://schemas.microsoft.com/office/drawing/2014/main" id="{DFF4083A-EC45-ADF4-003E-DE6396BDD614}"/>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AEF7985F-91FD-379D-1D1E-A84338A4EDE0}"/>
              </a:ext>
            </a:extLst>
          </p:cNvPr>
          <p:cNvCxnSpPr>
            <a:cxnSpLocks/>
          </p:cNvCxnSpPr>
          <p:nvPr/>
        </p:nvCxnSpPr>
        <p:spPr>
          <a:xfrm>
            <a:off x="9312308" y="4385671"/>
            <a:ext cx="804595" cy="622589"/>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BDD97F4B-F1D4-0B39-4313-8D0702E37E26}"/>
              </a:ext>
            </a:extLst>
          </p:cNvPr>
          <p:cNvGrpSpPr/>
          <p:nvPr/>
        </p:nvGrpSpPr>
        <p:grpSpPr>
          <a:xfrm>
            <a:off x="9303295" y="3222358"/>
            <a:ext cx="2309327" cy="953393"/>
            <a:chOff x="7530034" y="4542825"/>
            <a:chExt cx="2309327" cy="953393"/>
          </a:xfrm>
        </p:grpSpPr>
        <p:sp>
          <p:nvSpPr>
            <p:cNvPr id="43" name="TextBox 42">
              <a:extLst>
                <a:ext uri="{FF2B5EF4-FFF2-40B4-BE49-F238E27FC236}">
                  <a16:creationId xmlns:a16="http://schemas.microsoft.com/office/drawing/2014/main" id="{49B131FA-141B-54B9-81B2-12A9AFCD9971}"/>
                </a:ext>
              </a:extLst>
            </p:cNvPr>
            <p:cNvSpPr txBox="1"/>
            <p:nvPr/>
          </p:nvSpPr>
          <p:spPr>
            <a:xfrm>
              <a:off x="7530040" y="4778549"/>
              <a:ext cx="2309321" cy="246221"/>
            </a:xfrm>
            <a:prstGeom prst="rect">
              <a:avLst/>
            </a:prstGeom>
            <a:noFill/>
          </p:spPr>
          <p:txBody>
            <a:bodyPr wrap="square" rtlCol="0">
              <a:spAutoFit/>
            </a:bodyPr>
            <a:lstStyle/>
            <a:p>
              <a:r>
                <a:rPr lang="en-US" sz="1000" dirty="0">
                  <a:solidFill>
                    <a:srgbClr val="C00000"/>
                  </a:solidFill>
                </a:rPr>
                <a:t>Broker:   10.10.0.1</a:t>
              </a:r>
            </a:p>
          </p:txBody>
        </p:sp>
        <p:sp>
          <p:nvSpPr>
            <p:cNvPr id="44" name="TextBox 43">
              <a:extLst>
                <a:ext uri="{FF2B5EF4-FFF2-40B4-BE49-F238E27FC236}">
                  <a16:creationId xmlns:a16="http://schemas.microsoft.com/office/drawing/2014/main" id="{A773561F-6489-C734-5F75-38E1D9B63396}"/>
                </a:ext>
              </a:extLst>
            </p:cNvPr>
            <p:cNvSpPr txBox="1"/>
            <p:nvPr/>
          </p:nvSpPr>
          <p:spPr>
            <a:xfrm>
              <a:off x="7530038" y="5005220"/>
              <a:ext cx="2309320" cy="246221"/>
            </a:xfrm>
            <a:prstGeom prst="rect">
              <a:avLst/>
            </a:prstGeom>
            <a:noFill/>
            <a:ln>
              <a:noFill/>
            </a:ln>
          </p:spPr>
          <p:txBody>
            <a:bodyPr wrap="square" rtlCol="0">
              <a:spAutoFit/>
            </a:bodyPr>
            <a:lstStyle/>
            <a:p>
              <a:r>
                <a:rPr lang="en-US" sz="1000" dirty="0">
                  <a:solidFill>
                    <a:srgbClr val="00B050"/>
                  </a:solidFill>
                </a:rPr>
                <a:t>Topic:     Machine/1/Status</a:t>
              </a:r>
            </a:p>
          </p:txBody>
        </p:sp>
        <p:sp>
          <p:nvSpPr>
            <p:cNvPr id="46" name="TextBox 45">
              <a:extLst>
                <a:ext uri="{FF2B5EF4-FFF2-40B4-BE49-F238E27FC236}">
                  <a16:creationId xmlns:a16="http://schemas.microsoft.com/office/drawing/2014/main" id="{E43C3EC3-BA4E-B21D-5FFE-27DD2C9C15FC}"/>
                </a:ext>
              </a:extLst>
            </p:cNvPr>
            <p:cNvSpPr txBox="1"/>
            <p:nvPr/>
          </p:nvSpPr>
          <p:spPr>
            <a:xfrm>
              <a:off x="7530039" y="5249997"/>
              <a:ext cx="2309319" cy="246221"/>
            </a:xfrm>
            <a:prstGeom prst="rect">
              <a:avLst/>
            </a:prstGeom>
            <a:noFill/>
            <a:ln>
              <a:noFill/>
            </a:ln>
          </p:spPr>
          <p:txBody>
            <a:bodyPr wrap="square" rtlCol="0">
              <a:spAutoFit/>
            </a:bodyPr>
            <a:lstStyle/>
            <a:p>
              <a:r>
                <a:rPr lang="en-US" sz="1000" dirty="0">
                  <a:solidFill>
                    <a:srgbClr val="7030A0"/>
                  </a:solidFill>
                </a:rPr>
                <a:t>Data:      { ‘status’: ‘running’ }</a:t>
              </a:r>
            </a:p>
          </p:txBody>
        </p:sp>
        <p:sp>
          <p:nvSpPr>
            <p:cNvPr id="49" name="TextBox 48">
              <a:extLst>
                <a:ext uri="{FF2B5EF4-FFF2-40B4-BE49-F238E27FC236}">
                  <a16:creationId xmlns:a16="http://schemas.microsoft.com/office/drawing/2014/main" id="{B5E1259A-13C5-AE31-4013-EEF9F5FE70C0}"/>
                </a:ext>
              </a:extLst>
            </p:cNvPr>
            <p:cNvSpPr txBox="1"/>
            <p:nvPr/>
          </p:nvSpPr>
          <p:spPr>
            <a:xfrm>
              <a:off x="7530034" y="4542825"/>
              <a:ext cx="2309321" cy="246221"/>
            </a:xfrm>
            <a:prstGeom prst="rect">
              <a:avLst/>
            </a:prstGeom>
            <a:noFill/>
          </p:spPr>
          <p:txBody>
            <a:bodyPr wrap="square" rtlCol="0">
              <a:spAutoFit/>
            </a:bodyPr>
            <a:lstStyle/>
            <a:p>
              <a:r>
                <a:rPr lang="en-US" sz="1000" u="sng" dirty="0"/>
                <a:t>Publish</a:t>
              </a:r>
            </a:p>
          </p:txBody>
        </p:sp>
      </p:grpSp>
      <p:grpSp>
        <p:nvGrpSpPr>
          <p:cNvPr id="50" name="Group 49">
            <a:extLst>
              <a:ext uri="{FF2B5EF4-FFF2-40B4-BE49-F238E27FC236}">
                <a16:creationId xmlns:a16="http://schemas.microsoft.com/office/drawing/2014/main" id="{C82E6545-61DC-87E8-0484-79B0991CDC57}"/>
              </a:ext>
            </a:extLst>
          </p:cNvPr>
          <p:cNvGrpSpPr/>
          <p:nvPr/>
        </p:nvGrpSpPr>
        <p:grpSpPr>
          <a:xfrm>
            <a:off x="7848310" y="1232222"/>
            <a:ext cx="1915992" cy="1681284"/>
            <a:chOff x="2135238" y="1963268"/>
            <a:chExt cx="2396108" cy="2117505"/>
          </a:xfrm>
        </p:grpSpPr>
        <p:pic>
          <p:nvPicPr>
            <p:cNvPr id="51" name="Graphic 50" descr="Computer outline">
              <a:extLst>
                <a:ext uri="{FF2B5EF4-FFF2-40B4-BE49-F238E27FC236}">
                  <a16:creationId xmlns:a16="http://schemas.microsoft.com/office/drawing/2014/main" id="{0FD076CB-56F4-F0FE-CF82-267F7861D8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52" name="Graphic 51" descr="Robot Hand outline">
              <a:extLst>
                <a:ext uri="{FF2B5EF4-FFF2-40B4-BE49-F238E27FC236}">
                  <a16:creationId xmlns:a16="http://schemas.microsoft.com/office/drawing/2014/main" id="{C5D9E33B-BEBB-FBA9-072F-87061D3534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53" name="Graphic 52" descr="Network diagram outline">
              <a:extLst>
                <a:ext uri="{FF2B5EF4-FFF2-40B4-BE49-F238E27FC236}">
                  <a16:creationId xmlns:a16="http://schemas.microsoft.com/office/drawing/2014/main" id="{CF501951-5DAD-4C14-1430-F79E0A90A1A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2077" y="2686676"/>
              <a:ext cx="476279" cy="476279"/>
            </a:xfrm>
            <a:prstGeom prst="rect">
              <a:avLst/>
            </a:prstGeom>
          </p:spPr>
        </p:pic>
        <p:cxnSp>
          <p:nvCxnSpPr>
            <p:cNvPr id="54" name="Straight Connector 53">
              <a:extLst>
                <a:ext uri="{FF2B5EF4-FFF2-40B4-BE49-F238E27FC236}">
                  <a16:creationId xmlns:a16="http://schemas.microsoft.com/office/drawing/2014/main" id="{C6DBD242-5DF4-86B8-E397-1B2EA8256166}"/>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F10D9FC-93FC-ABAD-6AB2-3FC8B0C9AC60}"/>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3622207D-C864-7529-649C-356B63624711}"/>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66" name="TextBox 65">
              <a:extLst>
                <a:ext uri="{FF2B5EF4-FFF2-40B4-BE49-F238E27FC236}">
                  <a16:creationId xmlns:a16="http://schemas.microsoft.com/office/drawing/2014/main" id="{A03E5BBD-1C3F-E1EE-2C9C-391DBB8DCEC7}"/>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74" name="Graphic 73" descr="Binary outline">
              <a:extLst>
                <a:ext uri="{FF2B5EF4-FFF2-40B4-BE49-F238E27FC236}">
                  <a16:creationId xmlns:a16="http://schemas.microsoft.com/office/drawing/2014/main" id="{8F61042D-072C-F499-BB8C-38C53703E81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32496" y="3361610"/>
              <a:ext cx="459386" cy="459384"/>
            </a:xfrm>
            <a:prstGeom prst="rect">
              <a:avLst/>
            </a:prstGeom>
          </p:spPr>
        </p:pic>
        <p:cxnSp>
          <p:nvCxnSpPr>
            <p:cNvPr id="75" name="Straight Connector 74">
              <a:extLst>
                <a:ext uri="{FF2B5EF4-FFF2-40B4-BE49-F238E27FC236}">
                  <a16:creationId xmlns:a16="http://schemas.microsoft.com/office/drawing/2014/main" id="{13A801A9-C05D-5891-DED6-6ECB3C4FCF5E}"/>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326C825A-728E-4260-B27B-05F6B8674535}"/>
              </a:ext>
            </a:extLst>
          </p:cNvPr>
          <p:cNvGrpSpPr/>
          <p:nvPr/>
        </p:nvGrpSpPr>
        <p:grpSpPr>
          <a:xfrm>
            <a:off x="6643694" y="3514240"/>
            <a:ext cx="2309327" cy="953393"/>
            <a:chOff x="7530034" y="4542825"/>
            <a:chExt cx="2309327" cy="953393"/>
          </a:xfrm>
        </p:grpSpPr>
        <p:sp>
          <p:nvSpPr>
            <p:cNvPr id="94" name="TextBox 93">
              <a:extLst>
                <a:ext uri="{FF2B5EF4-FFF2-40B4-BE49-F238E27FC236}">
                  <a16:creationId xmlns:a16="http://schemas.microsoft.com/office/drawing/2014/main" id="{4D6C7D69-44FA-D7E1-C702-420369167E9B}"/>
                </a:ext>
              </a:extLst>
            </p:cNvPr>
            <p:cNvSpPr txBox="1"/>
            <p:nvPr/>
          </p:nvSpPr>
          <p:spPr>
            <a:xfrm>
              <a:off x="7530040" y="4778549"/>
              <a:ext cx="2309321" cy="246221"/>
            </a:xfrm>
            <a:prstGeom prst="rect">
              <a:avLst/>
            </a:prstGeom>
            <a:noFill/>
          </p:spPr>
          <p:txBody>
            <a:bodyPr wrap="square" rtlCol="0">
              <a:spAutoFit/>
            </a:bodyPr>
            <a:lstStyle/>
            <a:p>
              <a:r>
                <a:rPr lang="en-US" sz="1000" dirty="0">
                  <a:solidFill>
                    <a:srgbClr val="C00000"/>
                  </a:solidFill>
                </a:rPr>
                <a:t>Broker:   10.10.0.1</a:t>
              </a:r>
            </a:p>
          </p:txBody>
        </p:sp>
        <p:sp>
          <p:nvSpPr>
            <p:cNvPr id="95" name="TextBox 94">
              <a:extLst>
                <a:ext uri="{FF2B5EF4-FFF2-40B4-BE49-F238E27FC236}">
                  <a16:creationId xmlns:a16="http://schemas.microsoft.com/office/drawing/2014/main" id="{08CDBE46-51A9-0E77-FCDE-07874C62AD57}"/>
                </a:ext>
              </a:extLst>
            </p:cNvPr>
            <p:cNvSpPr txBox="1"/>
            <p:nvPr/>
          </p:nvSpPr>
          <p:spPr>
            <a:xfrm>
              <a:off x="7530038" y="5005220"/>
              <a:ext cx="2309320" cy="246221"/>
            </a:xfrm>
            <a:prstGeom prst="rect">
              <a:avLst/>
            </a:prstGeom>
            <a:noFill/>
            <a:ln>
              <a:noFill/>
            </a:ln>
          </p:spPr>
          <p:txBody>
            <a:bodyPr wrap="square" rtlCol="0">
              <a:spAutoFit/>
            </a:bodyPr>
            <a:lstStyle/>
            <a:p>
              <a:r>
                <a:rPr lang="en-US" sz="1000" dirty="0">
                  <a:solidFill>
                    <a:srgbClr val="00B050"/>
                  </a:solidFill>
                </a:rPr>
                <a:t>Topic:     Machine/2/Status</a:t>
              </a:r>
            </a:p>
          </p:txBody>
        </p:sp>
        <p:sp>
          <p:nvSpPr>
            <p:cNvPr id="96" name="TextBox 95">
              <a:extLst>
                <a:ext uri="{FF2B5EF4-FFF2-40B4-BE49-F238E27FC236}">
                  <a16:creationId xmlns:a16="http://schemas.microsoft.com/office/drawing/2014/main" id="{AAA1D2E5-8AFB-5DE4-CEEA-4112110CD1B3}"/>
                </a:ext>
              </a:extLst>
            </p:cNvPr>
            <p:cNvSpPr txBox="1"/>
            <p:nvPr/>
          </p:nvSpPr>
          <p:spPr>
            <a:xfrm>
              <a:off x="7530039" y="5249997"/>
              <a:ext cx="2309319" cy="246221"/>
            </a:xfrm>
            <a:prstGeom prst="rect">
              <a:avLst/>
            </a:prstGeom>
            <a:noFill/>
            <a:ln>
              <a:noFill/>
            </a:ln>
          </p:spPr>
          <p:txBody>
            <a:bodyPr wrap="square" rtlCol="0">
              <a:spAutoFit/>
            </a:bodyPr>
            <a:lstStyle/>
            <a:p>
              <a:r>
                <a:rPr lang="en-US" sz="1000" dirty="0">
                  <a:solidFill>
                    <a:srgbClr val="7030A0"/>
                  </a:solidFill>
                </a:rPr>
                <a:t>Data:      { ‘status’: ‘idle’ }</a:t>
              </a:r>
            </a:p>
          </p:txBody>
        </p:sp>
        <p:sp>
          <p:nvSpPr>
            <p:cNvPr id="97" name="TextBox 96">
              <a:extLst>
                <a:ext uri="{FF2B5EF4-FFF2-40B4-BE49-F238E27FC236}">
                  <a16:creationId xmlns:a16="http://schemas.microsoft.com/office/drawing/2014/main" id="{2914A34E-C709-749C-0DE5-F559EF47F436}"/>
                </a:ext>
              </a:extLst>
            </p:cNvPr>
            <p:cNvSpPr txBox="1"/>
            <p:nvPr/>
          </p:nvSpPr>
          <p:spPr>
            <a:xfrm>
              <a:off x="7530034" y="4542825"/>
              <a:ext cx="2309321" cy="246221"/>
            </a:xfrm>
            <a:prstGeom prst="rect">
              <a:avLst/>
            </a:prstGeom>
            <a:noFill/>
          </p:spPr>
          <p:txBody>
            <a:bodyPr wrap="square" rtlCol="0">
              <a:spAutoFit/>
            </a:bodyPr>
            <a:lstStyle/>
            <a:p>
              <a:r>
                <a:rPr lang="en-US" sz="1000" u="sng" dirty="0"/>
                <a:t>Publish</a:t>
              </a:r>
            </a:p>
          </p:txBody>
        </p:sp>
      </p:grpSp>
      <p:cxnSp>
        <p:nvCxnSpPr>
          <p:cNvPr id="100" name="Straight Connector 99">
            <a:extLst>
              <a:ext uri="{FF2B5EF4-FFF2-40B4-BE49-F238E27FC236}">
                <a16:creationId xmlns:a16="http://schemas.microsoft.com/office/drawing/2014/main" id="{615DE0C3-271F-58F3-6043-ABAD1227264A}"/>
              </a:ext>
            </a:extLst>
          </p:cNvPr>
          <p:cNvCxnSpPr>
            <a:cxnSpLocks/>
          </p:cNvCxnSpPr>
          <p:nvPr/>
        </p:nvCxnSpPr>
        <p:spPr>
          <a:xfrm>
            <a:off x="6674255" y="3343760"/>
            <a:ext cx="1775697" cy="42352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23FA4DFB-B870-8326-5907-729F7D408C5D}"/>
              </a:ext>
            </a:extLst>
          </p:cNvPr>
          <p:cNvGrpSpPr/>
          <p:nvPr/>
        </p:nvGrpSpPr>
        <p:grpSpPr>
          <a:xfrm>
            <a:off x="4640615" y="2803049"/>
            <a:ext cx="1915992" cy="1681284"/>
            <a:chOff x="2135238" y="1963268"/>
            <a:chExt cx="2396108" cy="2117505"/>
          </a:xfrm>
        </p:grpSpPr>
        <p:pic>
          <p:nvPicPr>
            <p:cNvPr id="106" name="Graphic 105" descr="Computer outline">
              <a:extLst>
                <a:ext uri="{FF2B5EF4-FFF2-40B4-BE49-F238E27FC236}">
                  <a16:creationId xmlns:a16="http://schemas.microsoft.com/office/drawing/2014/main" id="{0688B9AF-5F75-0F1D-9292-7B90AA2EA3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107" name="Graphic 106" descr="Robot Hand outline">
              <a:extLst>
                <a:ext uri="{FF2B5EF4-FFF2-40B4-BE49-F238E27FC236}">
                  <a16:creationId xmlns:a16="http://schemas.microsoft.com/office/drawing/2014/main" id="{4A8264A9-C38D-DF5B-D2FA-C550B1B409E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108" name="Graphic 107" descr="Network diagram outline">
              <a:extLst>
                <a:ext uri="{FF2B5EF4-FFF2-40B4-BE49-F238E27FC236}">
                  <a16:creationId xmlns:a16="http://schemas.microsoft.com/office/drawing/2014/main" id="{5D4B59C5-0AA9-CCCE-383E-AB14672499F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2077" y="2686676"/>
              <a:ext cx="476279" cy="476279"/>
            </a:xfrm>
            <a:prstGeom prst="rect">
              <a:avLst/>
            </a:prstGeom>
          </p:spPr>
        </p:pic>
        <p:cxnSp>
          <p:nvCxnSpPr>
            <p:cNvPr id="109" name="Straight Connector 108">
              <a:extLst>
                <a:ext uri="{FF2B5EF4-FFF2-40B4-BE49-F238E27FC236}">
                  <a16:creationId xmlns:a16="http://schemas.microsoft.com/office/drawing/2014/main" id="{65A45A38-A65B-C512-586C-890F90E08273}"/>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928954A-98BB-9D7F-174D-087C3DE988EE}"/>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85127E5F-BB28-4249-33F7-DC67D428AD95}"/>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12" name="TextBox 111">
              <a:extLst>
                <a:ext uri="{FF2B5EF4-FFF2-40B4-BE49-F238E27FC236}">
                  <a16:creationId xmlns:a16="http://schemas.microsoft.com/office/drawing/2014/main" id="{49DFE444-10FE-D46A-28F9-AB252F9FAE65}"/>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113" name="Graphic 112" descr="Binary outline">
              <a:extLst>
                <a:ext uri="{FF2B5EF4-FFF2-40B4-BE49-F238E27FC236}">
                  <a16:creationId xmlns:a16="http://schemas.microsoft.com/office/drawing/2014/main" id="{3EEBCFF4-6CC0-EFBC-09EE-8DC31F3C6D5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32496" y="3361610"/>
              <a:ext cx="459386" cy="459384"/>
            </a:xfrm>
            <a:prstGeom prst="rect">
              <a:avLst/>
            </a:prstGeom>
          </p:spPr>
        </p:pic>
        <p:cxnSp>
          <p:nvCxnSpPr>
            <p:cNvPr id="114" name="Straight Connector 113">
              <a:extLst>
                <a:ext uri="{FF2B5EF4-FFF2-40B4-BE49-F238E27FC236}">
                  <a16:creationId xmlns:a16="http://schemas.microsoft.com/office/drawing/2014/main" id="{CCD5318E-EDB4-2272-19D2-E21C7CCA9959}"/>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cxnSp>
        <p:nvCxnSpPr>
          <p:cNvPr id="115" name="Straight Connector 114">
            <a:extLst>
              <a:ext uri="{FF2B5EF4-FFF2-40B4-BE49-F238E27FC236}">
                <a16:creationId xmlns:a16="http://schemas.microsoft.com/office/drawing/2014/main" id="{CFEDAA39-3D48-057B-120B-2E58F3667523}"/>
              </a:ext>
            </a:extLst>
          </p:cNvPr>
          <p:cNvCxnSpPr>
            <a:cxnSpLocks/>
          </p:cNvCxnSpPr>
          <p:nvPr/>
        </p:nvCxnSpPr>
        <p:spPr>
          <a:xfrm flipV="1">
            <a:off x="7630876" y="4415764"/>
            <a:ext cx="974235" cy="77952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B61617E4-38A4-8686-BD01-1DEFBD158DD3}"/>
              </a:ext>
            </a:extLst>
          </p:cNvPr>
          <p:cNvSpPr txBox="1"/>
          <p:nvPr/>
        </p:nvSpPr>
        <p:spPr>
          <a:xfrm>
            <a:off x="10139205" y="5802120"/>
            <a:ext cx="1493822" cy="707886"/>
          </a:xfrm>
          <a:prstGeom prst="rect">
            <a:avLst/>
          </a:prstGeom>
          <a:noFill/>
        </p:spPr>
        <p:txBody>
          <a:bodyPr wrap="square" rtlCol="0">
            <a:spAutoFit/>
          </a:bodyPr>
          <a:lstStyle/>
          <a:p>
            <a:r>
              <a:rPr lang="en-US" sz="1000" dirty="0"/>
              <a:t>Subscribe</a:t>
            </a:r>
          </a:p>
          <a:p>
            <a:r>
              <a:rPr lang="en-US" sz="1000" dirty="0"/>
              <a:t>---------------</a:t>
            </a:r>
          </a:p>
          <a:p>
            <a:r>
              <a:rPr lang="en-US" sz="1000" dirty="0">
                <a:solidFill>
                  <a:srgbClr val="C00000"/>
                </a:solidFill>
              </a:rPr>
              <a:t>Broker: 10.10.0.1</a:t>
            </a:r>
          </a:p>
          <a:p>
            <a:r>
              <a:rPr lang="en-US" sz="1000" dirty="0">
                <a:solidFill>
                  <a:srgbClr val="00B050"/>
                </a:solidFill>
              </a:rPr>
              <a:t>Topic: Machine/#</a:t>
            </a:r>
          </a:p>
        </p:txBody>
      </p:sp>
      <p:grpSp>
        <p:nvGrpSpPr>
          <p:cNvPr id="125" name="Group 124">
            <a:extLst>
              <a:ext uri="{FF2B5EF4-FFF2-40B4-BE49-F238E27FC236}">
                <a16:creationId xmlns:a16="http://schemas.microsoft.com/office/drawing/2014/main" id="{C6BF4634-0D7C-08F6-A26B-E3A1EA23F30A}"/>
              </a:ext>
            </a:extLst>
          </p:cNvPr>
          <p:cNvGrpSpPr/>
          <p:nvPr/>
        </p:nvGrpSpPr>
        <p:grpSpPr>
          <a:xfrm>
            <a:off x="7816716" y="5291614"/>
            <a:ext cx="2309327" cy="953393"/>
            <a:chOff x="7530034" y="4542825"/>
            <a:chExt cx="2309327" cy="953393"/>
          </a:xfrm>
        </p:grpSpPr>
        <p:sp>
          <p:nvSpPr>
            <p:cNvPr id="126" name="TextBox 125">
              <a:extLst>
                <a:ext uri="{FF2B5EF4-FFF2-40B4-BE49-F238E27FC236}">
                  <a16:creationId xmlns:a16="http://schemas.microsoft.com/office/drawing/2014/main" id="{AE274389-F676-453F-A27C-6EC5BD87F25D}"/>
                </a:ext>
              </a:extLst>
            </p:cNvPr>
            <p:cNvSpPr txBox="1"/>
            <p:nvPr/>
          </p:nvSpPr>
          <p:spPr>
            <a:xfrm>
              <a:off x="7530040" y="4778549"/>
              <a:ext cx="2309321" cy="246221"/>
            </a:xfrm>
            <a:prstGeom prst="rect">
              <a:avLst/>
            </a:prstGeom>
            <a:noFill/>
          </p:spPr>
          <p:txBody>
            <a:bodyPr wrap="square" rtlCol="0">
              <a:spAutoFit/>
            </a:bodyPr>
            <a:lstStyle/>
            <a:p>
              <a:r>
                <a:rPr lang="en-US" sz="1000" dirty="0">
                  <a:solidFill>
                    <a:srgbClr val="C00000"/>
                  </a:solidFill>
                </a:rPr>
                <a:t>Broker:   10.10.0.1</a:t>
              </a:r>
            </a:p>
          </p:txBody>
        </p:sp>
        <p:sp>
          <p:nvSpPr>
            <p:cNvPr id="127" name="TextBox 126">
              <a:extLst>
                <a:ext uri="{FF2B5EF4-FFF2-40B4-BE49-F238E27FC236}">
                  <a16:creationId xmlns:a16="http://schemas.microsoft.com/office/drawing/2014/main" id="{A5C99679-5499-517C-EBF9-5331B5246D3E}"/>
                </a:ext>
              </a:extLst>
            </p:cNvPr>
            <p:cNvSpPr txBox="1"/>
            <p:nvPr/>
          </p:nvSpPr>
          <p:spPr>
            <a:xfrm>
              <a:off x="7530038" y="5005220"/>
              <a:ext cx="2309320" cy="246221"/>
            </a:xfrm>
            <a:prstGeom prst="rect">
              <a:avLst/>
            </a:prstGeom>
            <a:noFill/>
            <a:ln>
              <a:noFill/>
            </a:ln>
          </p:spPr>
          <p:txBody>
            <a:bodyPr wrap="square" rtlCol="0">
              <a:spAutoFit/>
            </a:bodyPr>
            <a:lstStyle/>
            <a:p>
              <a:r>
                <a:rPr lang="en-US" sz="1000" dirty="0">
                  <a:solidFill>
                    <a:srgbClr val="00B050"/>
                  </a:solidFill>
                </a:rPr>
                <a:t>Topic:     Machine/3/Status</a:t>
              </a:r>
            </a:p>
          </p:txBody>
        </p:sp>
        <p:sp>
          <p:nvSpPr>
            <p:cNvPr id="128" name="TextBox 127">
              <a:extLst>
                <a:ext uri="{FF2B5EF4-FFF2-40B4-BE49-F238E27FC236}">
                  <a16:creationId xmlns:a16="http://schemas.microsoft.com/office/drawing/2014/main" id="{C0A9DE9A-8710-4172-44FF-990B073607E5}"/>
                </a:ext>
              </a:extLst>
            </p:cNvPr>
            <p:cNvSpPr txBox="1"/>
            <p:nvPr/>
          </p:nvSpPr>
          <p:spPr>
            <a:xfrm>
              <a:off x="7530039" y="5249997"/>
              <a:ext cx="2309319" cy="246221"/>
            </a:xfrm>
            <a:prstGeom prst="rect">
              <a:avLst/>
            </a:prstGeom>
            <a:noFill/>
            <a:ln>
              <a:noFill/>
            </a:ln>
          </p:spPr>
          <p:txBody>
            <a:bodyPr wrap="square" rtlCol="0">
              <a:spAutoFit/>
            </a:bodyPr>
            <a:lstStyle/>
            <a:p>
              <a:r>
                <a:rPr lang="en-US" sz="1000" dirty="0">
                  <a:solidFill>
                    <a:srgbClr val="7030A0"/>
                  </a:solidFill>
                </a:rPr>
                <a:t>Data:      { ‘status’: ‘running’ }</a:t>
              </a:r>
            </a:p>
          </p:txBody>
        </p:sp>
        <p:sp>
          <p:nvSpPr>
            <p:cNvPr id="129" name="TextBox 128">
              <a:extLst>
                <a:ext uri="{FF2B5EF4-FFF2-40B4-BE49-F238E27FC236}">
                  <a16:creationId xmlns:a16="http://schemas.microsoft.com/office/drawing/2014/main" id="{E82FEC2B-2229-95ED-4F9A-D02C0651C8CC}"/>
                </a:ext>
              </a:extLst>
            </p:cNvPr>
            <p:cNvSpPr txBox="1"/>
            <p:nvPr/>
          </p:nvSpPr>
          <p:spPr>
            <a:xfrm>
              <a:off x="7530034" y="4542825"/>
              <a:ext cx="2309321" cy="246221"/>
            </a:xfrm>
            <a:prstGeom prst="rect">
              <a:avLst/>
            </a:prstGeom>
            <a:noFill/>
          </p:spPr>
          <p:txBody>
            <a:bodyPr wrap="square" rtlCol="0">
              <a:spAutoFit/>
            </a:bodyPr>
            <a:lstStyle/>
            <a:p>
              <a:r>
                <a:rPr lang="en-US" sz="1000" u="sng" dirty="0"/>
                <a:t>Publish</a:t>
              </a:r>
            </a:p>
          </p:txBody>
        </p:sp>
      </p:grpSp>
      <p:sp>
        <p:nvSpPr>
          <p:cNvPr id="134" name="TextBox 133">
            <a:extLst>
              <a:ext uri="{FF2B5EF4-FFF2-40B4-BE49-F238E27FC236}">
                <a16:creationId xmlns:a16="http://schemas.microsoft.com/office/drawing/2014/main" id="{3EB0BFA7-1C0E-86A5-7F61-D38FC24FA618}"/>
              </a:ext>
            </a:extLst>
          </p:cNvPr>
          <p:cNvSpPr txBox="1"/>
          <p:nvPr/>
        </p:nvSpPr>
        <p:spPr>
          <a:xfrm>
            <a:off x="356515" y="4983837"/>
            <a:ext cx="4486630" cy="861774"/>
          </a:xfrm>
          <a:prstGeom prst="rect">
            <a:avLst/>
          </a:prstGeom>
          <a:noFill/>
        </p:spPr>
        <p:txBody>
          <a:bodyPr wrap="square" rtlCol="0">
            <a:spAutoFit/>
          </a:bodyPr>
          <a:lstStyle/>
          <a:p>
            <a:r>
              <a:rPr lang="en-US" sz="1000" dirty="0">
                <a:latin typeface="Consolas" panose="020B0609020204030204" pitchFamily="49" charset="0"/>
              </a:rPr>
              <a:t>Topic Subscription      Messages Received</a:t>
            </a:r>
          </a:p>
          <a:p>
            <a:r>
              <a:rPr lang="en-US" sz="1000" dirty="0">
                <a:latin typeface="Consolas" panose="020B0609020204030204" pitchFamily="49" charset="0"/>
              </a:rPr>
              <a:t>-------------------    ---------------------------------</a:t>
            </a:r>
          </a:p>
          <a:p>
            <a:r>
              <a:rPr lang="en-US" sz="1000" dirty="0">
                <a:latin typeface="Consolas" panose="020B0609020204030204" pitchFamily="49" charset="0"/>
              </a:rPr>
              <a:t>Machine/#	          All messages from all machines</a:t>
            </a:r>
          </a:p>
          <a:p>
            <a:r>
              <a:rPr lang="en-US" sz="1000" dirty="0">
                <a:latin typeface="Consolas" panose="020B0609020204030204" pitchFamily="49" charset="0"/>
              </a:rPr>
              <a:t>Machine/1/#	          All messages from machine 1</a:t>
            </a:r>
          </a:p>
          <a:p>
            <a:r>
              <a:rPr lang="en-US" sz="1000" dirty="0">
                <a:latin typeface="Consolas" panose="020B0609020204030204" pitchFamily="49" charset="0"/>
              </a:rPr>
              <a:t>Machine/1/Status       Machine 1 status messages</a:t>
            </a:r>
          </a:p>
        </p:txBody>
      </p:sp>
    </p:spTree>
    <p:extLst>
      <p:ext uri="{BB962C8B-B14F-4D97-AF65-F5344CB8AC3E}">
        <p14:creationId xmlns:p14="http://schemas.microsoft.com/office/powerpoint/2010/main" val="76832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Broker Scalability</a:t>
            </a:r>
          </a:p>
        </p:txBody>
      </p:sp>
      <p:pic>
        <p:nvPicPr>
          <p:cNvPr id="6" name="Graphic 5" descr="Factory outline">
            <a:extLst>
              <a:ext uri="{FF2B5EF4-FFF2-40B4-BE49-F238E27FC236}">
                <a16:creationId xmlns:a16="http://schemas.microsoft.com/office/drawing/2014/main" id="{A919933A-1246-846D-7BA3-C4249570F3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6150" y="2006453"/>
            <a:ext cx="783626" cy="783626"/>
          </a:xfrm>
          <a:prstGeom prst="rect">
            <a:avLst/>
          </a:prstGeom>
        </p:spPr>
      </p:pic>
      <p:grpSp>
        <p:nvGrpSpPr>
          <p:cNvPr id="10" name="Group 9">
            <a:extLst>
              <a:ext uri="{FF2B5EF4-FFF2-40B4-BE49-F238E27FC236}">
                <a16:creationId xmlns:a16="http://schemas.microsoft.com/office/drawing/2014/main" id="{7D614EBC-480B-234D-866B-777ABE3F75FC}"/>
              </a:ext>
            </a:extLst>
          </p:cNvPr>
          <p:cNvGrpSpPr/>
          <p:nvPr/>
        </p:nvGrpSpPr>
        <p:grpSpPr>
          <a:xfrm>
            <a:off x="6099808" y="2232437"/>
            <a:ext cx="1042787" cy="1042787"/>
            <a:chOff x="3774715" y="3284768"/>
            <a:chExt cx="1042787" cy="1042787"/>
          </a:xfrm>
        </p:grpSpPr>
        <p:pic>
          <p:nvPicPr>
            <p:cNvPr id="8" name="Graphic 7" descr="Cloud outline">
              <a:extLst>
                <a:ext uri="{FF2B5EF4-FFF2-40B4-BE49-F238E27FC236}">
                  <a16:creationId xmlns:a16="http://schemas.microsoft.com/office/drawing/2014/main" id="{6726FEE8-53CA-8842-2FE8-A4BABFEAB5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74715" y="3284768"/>
              <a:ext cx="1042787" cy="1042787"/>
            </a:xfrm>
            <a:prstGeom prst="rect">
              <a:avLst/>
            </a:prstGeom>
          </p:spPr>
        </p:pic>
        <p:sp>
          <p:nvSpPr>
            <p:cNvPr id="9" name="TextBox 8">
              <a:extLst>
                <a:ext uri="{FF2B5EF4-FFF2-40B4-BE49-F238E27FC236}">
                  <a16:creationId xmlns:a16="http://schemas.microsoft.com/office/drawing/2014/main" id="{529A7CE5-2C48-8527-17AA-AA1985F96979}"/>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grpSp>
        <p:nvGrpSpPr>
          <p:cNvPr id="4" name="Group 3">
            <a:extLst>
              <a:ext uri="{FF2B5EF4-FFF2-40B4-BE49-F238E27FC236}">
                <a16:creationId xmlns:a16="http://schemas.microsoft.com/office/drawing/2014/main" id="{81723074-207A-DDA2-7187-5659767F3BA0}"/>
              </a:ext>
            </a:extLst>
          </p:cNvPr>
          <p:cNvGrpSpPr/>
          <p:nvPr/>
        </p:nvGrpSpPr>
        <p:grpSpPr>
          <a:xfrm>
            <a:off x="7906194" y="1177834"/>
            <a:ext cx="1042787" cy="1042787"/>
            <a:chOff x="3774715" y="3284768"/>
            <a:chExt cx="1042787" cy="1042787"/>
          </a:xfrm>
        </p:grpSpPr>
        <p:pic>
          <p:nvPicPr>
            <p:cNvPr id="11" name="Graphic 10" descr="Cloud outline">
              <a:extLst>
                <a:ext uri="{FF2B5EF4-FFF2-40B4-BE49-F238E27FC236}">
                  <a16:creationId xmlns:a16="http://schemas.microsoft.com/office/drawing/2014/main" id="{39B45826-BAA4-FEC6-BF0A-631E3AC672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74715" y="3284768"/>
              <a:ext cx="1042787" cy="1042787"/>
            </a:xfrm>
            <a:prstGeom prst="rect">
              <a:avLst/>
            </a:prstGeom>
          </p:spPr>
        </p:pic>
        <p:sp>
          <p:nvSpPr>
            <p:cNvPr id="12" name="TextBox 11">
              <a:extLst>
                <a:ext uri="{FF2B5EF4-FFF2-40B4-BE49-F238E27FC236}">
                  <a16:creationId xmlns:a16="http://schemas.microsoft.com/office/drawing/2014/main" id="{11F49502-C6A2-3CBC-1DD2-AA79B07F8819}"/>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grpSp>
        <p:nvGrpSpPr>
          <p:cNvPr id="13" name="Group 12">
            <a:extLst>
              <a:ext uri="{FF2B5EF4-FFF2-40B4-BE49-F238E27FC236}">
                <a16:creationId xmlns:a16="http://schemas.microsoft.com/office/drawing/2014/main" id="{3D4E9089-A432-8544-1524-E65E80511520}"/>
              </a:ext>
            </a:extLst>
          </p:cNvPr>
          <p:cNvGrpSpPr/>
          <p:nvPr/>
        </p:nvGrpSpPr>
        <p:grpSpPr>
          <a:xfrm>
            <a:off x="10222707" y="2192969"/>
            <a:ext cx="1042787" cy="1042787"/>
            <a:chOff x="3774715" y="3284768"/>
            <a:chExt cx="1042787" cy="1042787"/>
          </a:xfrm>
        </p:grpSpPr>
        <p:pic>
          <p:nvPicPr>
            <p:cNvPr id="14" name="Graphic 13" descr="Cloud outline">
              <a:extLst>
                <a:ext uri="{FF2B5EF4-FFF2-40B4-BE49-F238E27FC236}">
                  <a16:creationId xmlns:a16="http://schemas.microsoft.com/office/drawing/2014/main" id="{AF882354-91D8-17CB-C22D-976D14435A14}"/>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3774715" y="3284768"/>
              <a:ext cx="1042787" cy="1042787"/>
            </a:xfrm>
            <a:prstGeom prst="rect">
              <a:avLst/>
            </a:prstGeom>
          </p:spPr>
        </p:pic>
        <p:sp>
          <p:nvSpPr>
            <p:cNvPr id="15" name="TextBox 14">
              <a:extLst>
                <a:ext uri="{FF2B5EF4-FFF2-40B4-BE49-F238E27FC236}">
                  <a16:creationId xmlns:a16="http://schemas.microsoft.com/office/drawing/2014/main" id="{F0A70E5D-26A8-D6B5-639D-4FEE05D8DCDD}"/>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pic>
        <p:nvPicPr>
          <p:cNvPr id="16" name="Graphic 15" descr="Factory outline">
            <a:extLst>
              <a:ext uri="{FF2B5EF4-FFF2-40B4-BE49-F238E27FC236}">
                <a16:creationId xmlns:a16="http://schemas.microsoft.com/office/drawing/2014/main" id="{CDC16C2F-79B4-C095-6097-B504272E93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75327" y="3482719"/>
            <a:ext cx="783626" cy="783626"/>
          </a:xfrm>
          <a:prstGeom prst="rect">
            <a:avLst/>
          </a:prstGeom>
        </p:spPr>
      </p:pic>
      <p:grpSp>
        <p:nvGrpSpPr>
          <p:cNvPr id="17" name="Group 16">
            <a:extLst>
              <a:ext uri="{FF2B5EF4-FFF2-40B4-BE49-F238E27FC236}">
                <a16:creationId xmlns:a16="http://schemas.microsoft.com/office/drawing/2014/main" id="{12B963B4-FDBF-A754-933E-1767BE727B59}"/>
              </a:ext>
            </a:extLst>
          </p:cNvPr>
          <p:cNvGrpSpPr/>
          <p:nvPr/>
        </p:nvGrpSpPr>
        <p:grpSpPr>
          <a:xfrm>
            <a:off x="10421884" y="3669235"/>
            <a:ext cx="1042787" cy="1042787"/>
            <a:chOff x="3774715" y="3284768"/>
            <a:chExt cx="1042787" cy="1042787"/>
          </a:xfrm>
        </p:grpSpPr>
        <p:pic>
          <p:nvPicPr>
            <p:cNvPr id="18" name="Graphic 17" descr="Cloud outline">
              <a:extLst>
                <a:ext uri="{FF2B5EF4-FFF2-40B4-BE49-F238E27FC236}">
                  <a16:creationId xmlns:a16="http://schemas.microsoft.com/office/drawing/2014/main" id="{E9BDB7A0-ADD0-17F2-39FA-EDF3C1A2AC03}"/>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3774715" y="3284768"/>
              <a:ext cx="1042787" cy="1042787"/>
            </a:xfrm>
            <a:prstGeom prst="rect">
              <a:avLst/>
            </a:prstGeom>
          </p:spPr>
        </p:pic>
        <p:sp>
          <p:nvSpPr>
            <p:cNvPr id="19" name="TextBox 18">
              <a:extLst>
                <a:ext uri="{FF2B5EF4-FFF2-40B4-BE49-F238E27FC236}">
                  <a16:creationId xmlns:a16="http://schemas.microsoft.com/office/drawing/2014/main" id="{A951FE0E-7666-7738-6611-6E005F117F15}"/>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cxnSp>
        <p:nvCxnSpPr>
          <p:cNvPr id="45" name="Straight Connector 44">
            <a:extLst>
              <a:ext uri="{FF2B5EF4-FFF2-40B4-BE49-F238E27FC236}">
                <a16:creationId xmlns:a16="http://schemas.microsoft.com/office/drawing/2014/main" id="{D4A53A85-EC80-24D0-79B7-67562A8CB004}"/>
              </a:ext>
            </a:extLst>
          </p:cNvPr>
          <p:cNvCxnSpPr>
            <a:cxnSpLocks/>
          </p:cNvCxnSpPr>
          <p:nvPr/>
        </p:nvCxnSpPr>
        <p:spPr>
          <a:xfrm flipH="1">
            <a:off x="6877892" y="2006453"/>
            <a:ext cx="1121145" cy="53799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DB50731-E0B1-86C7-8253-7C2A116B626E}"/>
              </a:ext>
            </a:extLst>
          </p:cNvPr>
          <p:cNvCxnSpPr>
            <a:cxnSpLocks/>
          </p:cNvCxnSpPr>
          <p:nvPr/>
        </p:nvCxnSpPr>
        <p:spPr>
          <a:xfrm>
            <a:off x="8899054" y="1981964"/>
            <a:ext cx="1391500" cy="637081"/>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D353927-8C02-02E0-956D-59A07837A1DB}"/>
              </a:ext>
            </a:extLst>
          </p:cNvPr>
          <p:cNvCxnSpPr>
            <a:cxnSpLocks/>
          </p:cNvCxnSpPr>
          <p:nvPr/>
        </p:nvCxnSpPr>
        <p:spPr>
          <a:xfrm>
            <a:off x="8557268" y="2045376"/>
            <a:ext cx="2067652" cy="1919568"/>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6B6C81-6C6E-90C6-B02B-E50501742E2C}"/>
              </a:ext>
            </a:extLst>
          </p:cNvPr>
          <p:cNvCxnSpPr>
            <a:cxnSpLocks/>
          </p:cNvCxnSpPr>
          <p:nvPr/>
        </p:nvCxnSpPr>
        <p:spPr>
          <a:xfrm>
            <a:off x="7660027" y="3874532"/>
            <a:ext cx="0" cy="1254488"/>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59" name="Graphic 58" descr="Server outline">
            <a:extLst>
              <a:ext uri="{FF2B5EF4-FFF2-40B4-BE49-F238E27FC236}">
                <a16:creationId xmlns:a16="http://schemas.microsoft.com/office/drawing/2014/main" id="{473B56CB-5365-5585-8643-D32E15F6506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48909" y="3069042"/>
            <a:ext cx="588489" cy="588489"/>
          </a:xfrm>
          <a:prstGeom prst="rect">
            <a:avLst/>
          </a:prstGeom>
        </p:spPr>
      </p:pic>
      <p:grpSp>
        <p:nvGrpSpPr>
          <p:cNvPr id="60" name="Group 59">
            <a:extLst>
              <a:ext uri="{FF2B5EF4-FFF2-40B4-BE49-F238E27FC236}">
                <a16:creationId xmlns:a16="http://schemas.microsoft.com/office/drawing/2014/main" id="{94F7BBAA-962D-D839-E5EE-FBBEF5E3D036}"/>
              </a:ext>
            </a:extLst>
          </p:cNvPr>
          <p:cNvGrpSpPr/>
          <p:nvPr/>
        </p:nvGrpSpPr>
        <p:grpSpPr>
          <a:xfrm>
            <a:off x="7970422" y="2942521"/>
            <a:ext cx="2309327" cy="1876723"/>
            <a:chOff x="7530034" y="4542825"/>
            <a:chExt cx="2309327" cy="1876723"/>
          </a:xfrm>
        </p:grpSpPr>
        <p:sp>
          <p:nvSpPr>
            <p:cNvPr id="61" name="TextBox 60">
              <a:extLst>
                <a:ext uri="{FF2B5EF4-FFF2-40B4-BE49-F238E27FC236}">
                  <a16:creationId xmlns:a16="http://schemas.microsoft.com/office/drawing/2014/main" id="{0C58D5A5-B7AB-D43E-7657-9798BB9DC99C}"/>
                </a:ext>
              </a:extLst>
            </p:cNvPr>
            <p:cNvSpPr txBox="1"/>
            <p:nvPr/>
          </p:nvSpPr>
          <p:spPr>
            <a:xfrm>
              <a:off x="7530040" y="4778549"/>
              <a:ext cx="2309321" cy="246221"/>
            </a:xfrm>
            <a:prstGeom prst="rect">
              <a:avLst/>
            </a:prstGeom>
            <a:noFill/>
          </p:spPr>
          <p:txBody>
            <a:bodyPr wrap="square" rtlCol="0">
              <a:spAutoFit/>
            </a:bodyPr>
            <a:lstStyle/>
            <a:p>
              <a:r>
                <a:rPr lang="en-US" sz="1000" dirty="0">
                  <a:solidFill>
                    <a:srgbClr val="C00000"/>
                  </a:solidFill>
                </a:rPr>
                <a:t>Broker:   cloud.broker.com</a:t>
              </a:r>
            </a:p>
          </p:txBody>
        </p:sp>
        <p:sp>
          <p:nvSpPr>
            <p:cNvPr id="62" name="TextBox 61">
              <a:extLst>
                <a:ext uri="{FF2B5EF4-FFF2-40B4-BE49-F238E27FC236}">
                  <a16:creationId xmlns:a16="http://schemas.microsoft.com/office/drawing/2014/main" id="{D5972E1E-E3A7-BD40-EC04-7B54182EE38C}"/>
                </a:ext>
              </a:extLst>
            </p:cNvPr>
            <p:cNvSpPr txBox="1"/>
            <p:nvPr/>
          </p:nvSpPr>
          <p:spPr>
            <a:xfrm>
              <a:off x="7530038" y="5005220"/>
              <a:ext cx="2309320" cy="246221"/>
            </a:xfrm>
            <a:prstGeom prst="rect">
              <a:avLst/>
            </a:prstGeom>
            <a:noFill/>
            <a:ln>
              <a:noFill/>
            </a:ln>
          </p:spPr>
          <p:txBody>
            <a:bodyPr wrap="square" rtlCol="0">
              <a:spAutoFit/>
            </a:bodyPr>
            <a:lstStyle/>
            <a:p>
              <a:r>
                <a:rPr lang="en-US" sz="1000" dirty="0">
                  <a:solidFill>
                    <a:srgbClr val="00B050"/>
                  </a:solidFill>
                </a:rPr>
                <a:t>Topic:     Site/1/Machine/2/Status</a:t>
              </a:r>
            </a:p>
          </p:txBody>
        </p:sp>
        <p:sp>
          <p:nvSpPr>
            <p:cNvPr id="63" name="TextBox 62">
              <a:extLst>
                <a:ext uri="{FF2B5EF4-FFF2-40B4-BE49-F238E27FC236}">
                  <a16:creationId xmlns:a16="http://schemas.microsoft.com/office/drawing/2014/main" id="{3DAFBE5B-BF4C-EA9A-D1E3-13A02ED4555B}"/>
                </a:ext>
              </a:extLst>
            </p:cNvPr>
            <p:cNvSpPr txBox="1"/>
            <p:nvPr/>
          </p:nvSpPr>
          <p:spPr>
            <a:xfrm>
              <a:off x="7530039" y="5249997"/>
              <a:ext cx="2309319" cy="1169551"/>
            </a:xfrm>
            <a:prstGeom prst="rect">
              <a:avLst/>
            </a:prstGeom>
            <a:noFill/>
            <a:ln>
              <a:noFill/>
            </a:ln>
          </p:spPr>
          <p:txBody>
            <a:bodyPr wrap="square" rtlCol="0">
              <a:spAutoFit/>
            </a:bodyPr>
            <a:lstStyle/>
            <a:p>
              <a:r>
                <a:rPr lang="en-US" sz="1000" dirty="0">
                  <a:solidFill>
                    <a:srgbClr val="7030A0"/>
                  </a:solidFill>
                </a:rPr>
                <a:t>Data:</a:t>
              </a:r>
            </a:p>
            <a:p>
              <a:r>
                <a:rPr lang="en-US" sz="1000" dirty="0">
                  <a:solidFill>
                    <a:srgbClr val="7030A0"/>
                  </a:solidFill>
                </a:rPr>
                <a:t>{ </a:t>
              </a:r>
            </a:p>
            <a:p>
              <a:r>
                <a:rPr lang="en-US" sz="1000" dirty="0">
                  <a:solidFill>
                    <a:srgbClr val="7030A0"/>
                  </a:solidFill>
                </a:rPr>
                <a:t>  ‘status’: ‘running’,</a:t>
              </a:r>
            </a:p>
            <a:p>
              <a:r>
                <a:rPr lang="en-US" sz="1000" dirty="0">
                  <a:solidFill>
                    <a:srgbClr val="7030A0"/>
                  </a:solidFill>
                </a:rPr>
                <a:t>  ‘ppm’: 12.32,</a:t>
              </a:r>
            </a:p>
            <a:p>
              <a:r>
                <a:rPr lang="en-US" sz="1000" dirty="0">
                  <a:solidFill>
                    <a:srgbClr val="7030A0"/>
                  </a:solidFill>
                </a:rPr>
                <a:t>  ‘uptime: ‘3:54:21’</a:t>
              </a:r>
            </a:p>
            <a:p>
              <a:r>
                <a:rPr lang="en-US" sz="1000" dirty="0">
                  <a:solidFill>
                    <a:srgbClr val="7030A0"/>
                  </a:solidFill>
                </a:rPr>
                <a:t>  …</a:t>
              </a:r>
            </a:p>
            <a:p>
              <a:r>
                <a:rPr lang="en-US" sz="1000" dirty="0">
                  <a:solidFill>
                    <a:srgbClr val="7030A0"/>
                  </a:solidFill>
                </a:rPr>
                <a:t>}</a:t>
              </a:r>
            </a:p>
          </p:txBody>
        </p:sp>
        <p:sp>
          <p:nvSpPr>
            <p:cNvPr id="64" name="TextBox 63">
              <a:extLst>
                <a:ext uri="{FF2B5EF4-FFF2-40B4-BE49-F238E27FC236}">
                  <a16:creationId xmlns:a16="http://schemas.microsoft.com/office/drawing/2014/main" id="{5F0B3C8B-7562-FE48-7883-F753D97B3EB4}"/>
                </a:ext>
              </a:extLst>
            </p:cNvPr>
            <p:cNvSpPr txBox="1"/>
            <p:nvPr/>
          </p:nvSpPr>
          <p:spPr>
            <a:xfrm>
              <a:off x="7530034" y="4542825"/>
              <a:ext cx="2309321" cy="246221"/>
            </a:xfrm>
            <a:prstGeom prst="rect">
              <a:avLst/>
            </a:prstGeom>
            <a:noFill/>
          </p:spPr>
          <p:txBody>
            <a:bodyPr wrap="square" rtlCol="0">
              <a:spAutoFit/>
            </a:bodyPr>
            <a:lstStyle/>
            <a:p>
              <a:r>
                <a:rPr lang="en-US" sz="1000" u="sng" dirty="0"/>
                <a:t>Subscribe</a:t>
              </a:r>
            </a:p>
          </p:txBody>
        </p:sp>
      </p:grpSp>
      <p:sp>
        <p:nvSpPr>
          <p:cNvPr id="68" name="TextBox 67">
            <a:extLst>
              <a:ext uri="{FF2B5EF4-FFF2-40B4-BE49-F238E27FC236}">
                <a16:creationId xmlns:a16="http://schemas.microsoft.com/office/drawing/2014/main" id="{F118DC66-347A-072C-33C2-9E4946CFBCE8}"/>
              </a:ext>
            </a:extLst>
          </p:cNvPr>
          <p:cNvSpPr txBox="1"/>
          <p:nvPr/>
        </p:nvSpPr>
        <p:spPr>
          <a:xfrm>
            <a:off x="10273438" y="1779294"/>
            <a:ext cx="1209339" cy="276999"/>
          </a:xfrm>
          <a:prstGeom prst="rect">
            <a:avLst/>
          </a:prstGeom>
          <a:noFill/>
        </p:spPr>
        <p:txBody>
          <a:bodyPr wrap="square" rtlCol="0">
            <a:spAutoFit/>
          </a:bodyPr>
          <a:lstStyle/>
          <a:p>
            <a:pPr algn="ctr"/>
            <a:r>
              <a:rPr lang="en-US" sz="1200" dirty="0"/>
              <a:t>Site 2</a:t>
            </a:r>
          </a:p>
        </p:txBody>
      </p:sp>
      <p:sp>
        <p:nvSpPr>
          <p:cNvPr id="69" name="TextBox 68">
            <a:extLst>
              <a:ext uri="{FF2B5EF4-FFF2-40B4-BE49-F238E27FC236}">
                <a16:creationId xmlns:a16="http://schemas.microsoft.com/office/drawing/2014/main" id="{4BFCA36C-566C-D761-7D7A-BA72A7D6FA1B}"/>
              </a:ext>
            </a:extLst>
          </p:cNvPr>
          <p:cNvSpPr txBox="1"/>
          <p:nvPr/>
        </p:nvSpPr>
        <p:spPr>
          <a:xfrm>
            <a:off x="5654057" y="1923820"/>
            <a:ext cx="1209339" cy="276999"/>
          </a:xfrm>
          <a:prstGeom prst="rect">
            <a:avLst/>
          </a:prstGeom>
          <a:noFill/>
        </p:spPr>
        <p:txBody>
          <a:bodyPr wrap="square" rtlCol="0">
            <a:spAutoFit/>
          </a:bodyPr>
          <a:lstStyle/>
          <a:p>
            <a:pPr algn="ctr"/>
            <a:r>
              <a:rPr lang="en-US" sz="1200" dirty="0"/>
              <a:t>Site 1</a:t>
            </a:r>
          </a:p>
        </p:txBody>
      </p:sp>
      <p:sp>
        <p:nvSpPr>
          <p:cNvPr id="70" name="TextBox 69">
            <a:extLst>
              <a:ext uri="{FF2B5EF4-FFF2-40B4-BE49-F238E27FC236}">
                <a16:creationId xmlns:a16="http://schemas.microsoft.com/office/drawing/2014/main" id="{86D5D85C-5353-C431-B1FC-1919A17F3881}"/>
              </a:ext>
            </a:extLst>
          </p:cNvPr>
          <p:cNvSpPr txBox="1"/>
          <p:nvPr/>
        </p:nvSpPr>
        <p:spPr>
          <a:xfrm>
            <a:off x="10357801" y="3382795"/>
            <a:ext cx="1209339" cy="276999"/>
          </a:xfrm>
          <a:prstGeom prst="rect">
            <a:avLst/>
          </a:prstGeom>
          <a:noFill/>
        </p:spPr>
        <p:txBody>
          <a:bodyPr wrap="square" rtlCol="0">
            <a:spAutoFit/>
          </a:bodyPr>
          <a:lstStyle/>
          <a:p>
            <a:pPr algn="ctr"/>
            <a:r>
              <a:rPr lang="en-US" sz="1200" dirty="0"/>
              <a:t>Site 3</a:t>
            </a:r>
          </a:p>
        </p:txBody>
      </p:sp>
      <p:cxnSp>
        <p:nvCxnSpPr>
          <p:cNvPr id="74" name="Straight Connector 73">
            <a:extLst>
              <a:ext uri="{FF2B5EF4-FFF2-40B4-BE49-F238E27FC236}">
                <a16:creationId xmlns:a16="http://schemas.microsoft.com/office/drawing/2014/main" id="{22BB8D26-5307-9615-D5D2-0930CB750682}"/>
              </a:ext>
            </a:extLst>
          </p:cNvPr>
          <p:cNvCxnSpPr>
            <a:cxnSpLocks/>
          </p:cNvCxnSpPr>
          <p:nvPr/>
        </p:nvCxnSpPr>
        <p:spPr>
          <a:xfrm flipH="1">
            <a:off x="7660027" y="2069098"/>
            <a:ext cx="631167" cy="99994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515234C-D461-E2B1-2F1F-0DE911695E0E}"/>
              </a:ext>
            </a:extLst>
          </p:cNvPr>
          <p:cNvSpPr txBox="1"/>
          <p:nvPr/>
        </p:nvSpPr>
        <p:spPr>
          <a:xfrm>
            <a:off x="6379605" y="5789534"/>
            <a:ext cx="2872118" cy="246221"/>
          </a:xfrm>
          <a:prstGeom prst="rect">
            <a:avLst/>
          </a:prstGeom>
          <a:noFill/>
        </p:spPr>
        <p:txBody>
          <a:bodyPr wrap="square" rtlCol="0">
            <a:spAutoFit/>
          </a:bodyPr>
          <a:lstStyle/>
          <a:p>
            <a:r>
              <a:rPr lang="en-US" sz="1000" dirty="0">
                <a:solidFill>
                  <a:srgbClr val="C00000"/>
                </a:solidFill>
              </a:rPr>
              <a:t>https://web.portal.com/site/1/machine/2/status</a:t>
            </a:r>
          </a:p>
        </p:txBody>
      </p:sp>
      <p:sp>
        <p:nvSpPr>
          <p:cNvPr id="84" name="Text Placeholder 3">
            <a:extLst>
              <a:ext uri="{FF2B5EF4-FFF2-40B4-BE49-F238E27FC236}">
                <a16:creationId xmlns:a16="http://schemas.microsoft.com/office/drawing/2014/main" id="{EB5179CF-2773-089D-D065-E63D545FA341}"/>
              </a:ext>
            </a:extLst>
          </p:cNvPr>
          <p:cNvSpPr>
            <a:spLocks noGrp="1"/>
          </p:cNvSpPr>
          <p:nvPr>
            <p:ph type="body" sz="quarter" idx="15"/>
          </p:nvPr>
        </p:nvSpPr>
        <p:spPr>
          <a:xfrm>
            <a:off x="2" y="1091783"/>
            <a:ext cx="5202168" cy="4902509"/>
          </a:xfrm>
        </p:spPr>
        <p:txBody>
          <a:bodyPr/>
          <a:lstStyle/>
          <a:p>
            <a:r>
              <a:rPr lang="en-US" sz="1400" dirty="0"/>
              <a:t>Broker-to-broker communications and cloud hosted brokers facilitate distributed, scalable connectivity</a:t>
            </a:r>
          </a:p>
          <a:p>
            <a:endParaRPr lang="en-US" sz="1400" dirty="0"/>
          </a:p>
          <a:p>
            <a:r>
              <a:rPr lang="en-US" sz="1400" dirty="0"/>
              <a:t>Formalize topic naming and hierarchy (“namespaces”) to organize site, machine and component level data</a:t>
            </a:r>
          </a:p>
          <a:p>
            <a:endParaRPr lang="en-US" sz="1400" dirty="0"/>
          </a:p>
          <a:p>
            <a:r>
              <a:rPr lang="en-US" sz="1400" dirty="0"/>
              <a:t>Web service can be introduced for external access</a:t>
            </a:r>
          </a:p>
        </p:txBody>
      </p:sp>
      <p:pic>
        <p:nvPicPr>
          <p:cNvPr id="85" name="Graphic 84" descr="Factory outline">
            <a:extLst>
              <a:ext uri="{FF2B5EF4-FFF2-40B4-BE49-F238E27FC236}">
                <a16:creationId xmlns:a16="http://schemas.microsoft.com/office/drawing/2014/main" id="{5F8D8F00-882E-C30A-D92C-A82525F3F7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02675" y="1986852"/>
            <a:ext cx="783626" cy="783626"/>
          </a:xfrm>
          <a:prstGeom prst="rect">
            <a:avLst/>
          </a:prstGeom>
        </p:spPr>
      </p:pic>
      <p:sp>
        <p:nvSpPr>
          <p:cNvPr id="93" name="TextBox 92">
            <a:extLst>
              <a:ext uri="{FF2B5EF4-FFF2-40B4-BE49-F238E27FC236}">
                <a16:creationId xmlns:a16="http://schemas.microsoft.com/office/drawing/2014/main" id="{0AD712EA-DFF4-B74A-14BA-519E75BFA5F6}"/>
              </a:ext>
            </a:extLst>
          </p:cNvPr>
          <p:cNvSpPr txBox="1"/>
          <p:nvPr/>
        </p:nvSpPr>
        <p:spPr>
          <a:xfrm>
            <a:off x="7713270" y="1181571"/>
            <a:ext cx="1302817" cy="246221"/>
          </a:xfrm>
          <a:prstGeom prst="rect">
            <a:avLst/>
          </a:prstGeom>
          <a:noFill/>
        </p:spPr>
        <p:txBody>
          <a:bodyPr wrap="square" rtlCol="0">
            <a:spAutoFit/>
          </a:bodyPr>
          <a:lstStyle/>
          <a:p>
            <a:pPr algn="ctr"/>
            <a:r>
              <a:rPr lang="en-US" sz="1000" dirty="0">
                <a:solidFill>
                  <a:srgbClr val="C00000"/>
                </a:solidFill>
              </a:rPr>
              <a:t>cloud.broker.com</a:t>
            </a:r>
          </a:p>
        </p:txBody>
      </p:sp>
      <p:grpSp>
        <p:nvGrpSpPr>
          <p:cNvPr id="101" name="Group 100">
            <a:extLst>
              <a:ext uri="{FF2B5EF4-FFF2-40B4-BE49-F238E27FC236}">
                <a16:creationId xmlns:a16="http://schemas.microsoft.com/office/drawing/2014/main" id="{D2A9519C-70DA-B8EF-837E-4048B83CF118}"/>
              </a:ext>
            </a:extLst>
          </p:cNvPr>
          <p:cNvGrpSpPr/>
          <p:nvPr/>
        </p:nvGrpSpPr>
        <p:grpSpPr>
          <a:xfrm>
            <a:off x="7526981" y="5051967"/>
            <a:ext cx="783625" cy="783625"/>
            <a:chOff x="8054387" y="5360193"/>
            <a:chExt cx="783625" cy="783625"/>
          </a:xfrm>
        </p:grpSpPr>
        <p:pic>
          <p:nvPicPr>
            <p:cNvPr id="7" name="Graphic 6" descr="Tablet outline">
              <a:extLst>
                <a:ext uri="{FF2B5EF4-FFF2-40B4-BE49-F238E27FC236}">
                  <a16:creationId xmlns:a16="http://schemas.microsoft.com/office/drawing/2014/main" id="{9CAAC422-E69D-143E-A2FE-4D2891F9FF4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54387" y="5360193"/>
              <a:ext cx="783625" cy="783625"/>
            </a:xfrm>
            <a:prstGeom prst="rect">
              <a:avLst/>
            </a:prstGeom>
          </p:spPr>
        </p:pic>
        <p:pic>
          <p:nvPicPr>
            <p:cNvPr id="97" name="Graphic 96" descr="Gantt Chart outline">
              <a:extLst>
                <a:ext uri="{FF2B5EF4-FFF2-40B4-BE49-F238E27FC236}">
                  <a16:creationId xmlns:a16="http://schemas.microsoft.com/office/drawing/2014/main" id="{1E5C15F5-FEEA-F431-BA23-AA6B2589193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5503" y="5560738"/>
              <a:ext cx="374244" cy="374244"/>
            </a:xfrm>
            <a:prstGeom prst="rect">
              <a:avLst/>
            </a:prstGeom>
          </p:spPr>
        </p:pic>
      </p:grpSp>
      <p:grpSp>
        <p:nvGrpSpPr>
          <p:cNvPr id="100" name="Group 99">
            <a:extLst>
              <a:ext uri="{FF2B5EF4-FFF2-40B4-BE49-F238E27FC236}">
                <a16:creationId xmlns:a16="http://schemas.microsoft.com/office/drawing/2014/main" id="{9B8A6767-8869-E0F8-DD8E-B5F90CDC52A2}"/>
              </a:ext>
            </a:extLst>
          </p:cNvPr>
          <p:cNvGrpSpPr/>
          <p:nvPr/>
        </p:nvGrpSpPr>
        <p:grpSpPr>
          <a:xfrm>
            <a:off x="6991437" y="5129020"/>
            <a:ext cx="636102" cy="636102"/>
            <a:chOff x="7527994" y="5487393"/>
            <a:chExt cx="636102" cy="636102"/>
          </a:xfrm>
        </p:grpSpPr>
        <p:pic>
          <p:nvPicPr>
            <p:cNvPr id="119" name="Graphic 118" descr="Smart Phone outline">
              <a:extLst>
                <a:ext uri="{FF2B5EF4-FFF2-40B4-BE49-F238E27FC236}">
                  <a16:creationId xmlns:a16="http://schemas.microsoft.com/office/drawing/2014/main" id="{FCAD8C32-FD55-9B7E-9D0A-D9FF4C6E82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27994" y="5487393"/>
              <a:ext cx="636102" cy="636102"/>
            </a:xfrm>
            <a:prstGeom prst="rect">
              <a:avLst/>
            </a:prstGeom>
          </p:spPr>
        </p:pic>
        <p:pic>
          <p:nvPicPr>
            <p:cNvPr id="99" name="Graphic 98" descr="Pie chart outline">
              <a:extLst>
                <a:ext uri="{FF2B5EF4-FFF2-40B4-BE49-F238E27FC236}">
                  <a16:creationId xmlns:a16="http://schemas.microsoft.com/office/drawing/2014/main" id="{94D13A0D-1BC3-4697-822B-559DE44E63C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740698" y="5703994"/>
              <a:ext cx="203807" cy="203807"/>
            </a:xfrm>
            <a:prstGeom prst="rect">
              <a:avLst/>
            </a:prstGeom>
          </p:spPr>
        </p:pic>
      </p:grpSp>
      <p:pic>
        <p:nvPicPr>
          <p:cNvPr id="104" name="Graphic 103" descr="Robot Hand outline">
            <a:extLst>
              <a:ext uri="{FF2B5EF4-FFF2-40B4-BE49-F238E27FC236}">
                <a16:creationId xmlns:a16="http://schemas.microsoft.com/office/drawing/2014/main" id="{04DF46DD-198E-2CD0-BCC8-E76CC8D2ED6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368635" y="2251361"/>
            <a:ext cx="311678" cy="309482"/>
          </a:xfrm>
          <a:prstGeom prst="rect">
            <a:avLst/>
          </a:prstGeom>
        </p:spPr>
      </p:pic>
      <p:pic>
        <p:nvPicPr>
          <p:cNvPr id="107" name="Graphic 106" descr="Robot Hand outline">
            <a:extLst>
              <a:ext uri="{FF2B5EF4-FFF2-40B4-BE49-F238E27FC236}">
                <a16:creationId xmlns:a16="http://schemas.microsoft.com/office/drawing/2014/main" id="{D0896374-F7EB-DC91-0280-733ABCC842A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305327" y="2599089"/>
            <a:ext cx="311678" cy="309482"/>
          </a:xfrm>
          <a:prstGeom prst="rect">
            <a:avLst/>
          </a:prstGeom>
        </p:spPr>
      </p:pic>
      <p:pic>
        <p:nvPicPr>
          <p:cNvPr id="108" name="Graphic 107" descr="Robot Hand outline">
            <a:extLst>
              <a:ext uri="{FF2B5EF4-FFF2-40B4-BE49-F238E27FC236}">
                <a16:creationId xmlns:a16="http://schemas.microsoft.com/office/drawing/2014/main" id="{6115EDC0-553B-ABD0-D2A2-3782C84E650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686612" y="2707428"/>
            <a:ext cx="311678" cy="309482"/>
          </a:xfrm>
          <a:prstGeom prst="rect">
            <a:avLst/>
          </a:prstGeom>
        </p:spPr>
      </p:pic>
      <p:sp>
        <p:nvSpPr>
          <p:cNvPr id="109" name="TextBox 108">
            <a:extLst>
              <a:ext uri="{FF2B5EF4-FFF2-40B4-BE49-F238E27FC236}">
                <a16:creationId xmlns:a16="http://schemas.microsoft.com/office/drawing/2014/main" id="{7B048027-11BC-4072-6536-A38C4101CEDB}"/>
              </a:ext>
            </a:extLst>
          </p:cNvPr>
          <p:cNvSpPr txBox="1"/>
          <p:nvPr/>
        </p:nvSpPr>
        <p:spPr>
          <a:xfrm>
            <a:off x="5163565" y="2833510"/>
            <a:ext cx="438836" cy="246221"/>
          </a:xfrm>
          <a:prstGeom prst="rect">
            <a:avLst/>
          </a:prstGeom>
          <a:noFill/>
        </p:spPr>
        <p:txBody>
          <a:bodyPr wrap="square" rtlCol="0">
            <a:spAutoFit/>
          </a:bodyPr>
          <a:lstStyle/>
          <a:p>
            <a:pPr algn="ctr"/>
            <a:r>
              <a:rPr lang="en-US" sz="1000" dirty="0"/>
              <a:t>2</a:t>
            </a:r>
          </a:p>
        </p:txBody>
      </p:sp>
      <p:sp>
        <p:nvSpPr>
          <p:cNvPr id="110" name="TextBox 109">
            <a:extLst>
              <a:ext uri="{FF2B5EF4-FFF2-40B4-BE49-F238E27FC236}">
                <a16:creationId xmlns:a16="http://schemas.microsoft.com/office/drawing/2014/main" id="{BF784531-590C-BF8C-0691-FE0B14A40528}"/>
              </a:ext>
            </a:extLst>
          </p:cNvPr>
          <p:cNvSpPr txBox="1"/>
          <p:nvPr/>
        </p:nvSpPr>
        <p:spPr>
          <a:xfrm>
            <a:off x="5561285" y="2944341"/>
            <a:ext cx="438836" cy="246221"/>
          </a:xfrm>
          <a:prstGeom prst="rect">
            <a:avLst/>
          </a:prstGeom>
          <a:noFill/>
        </p:spPr>
        <p:txBody>
          <a:bodyPr wrap="square" rtlCol="0">
            <a:spAutoFit/>
          </a:bodyPr>
          <a:lstStyle/>
          <a:p>
            <a:pPr algn="ctr"/>
            <a:r>
              <a:rPr lang="en-US" sz="1000" dirty="0"/>
              <a:t>3</a:t>
            </a:r>
          </a:p>
        </p:txBody>
      </p:sp>
      <p:sp>
        <p:nvSpPr>
          <p:cNvPr id="112" name="TextBox 111">
            <a:extLst>
              <a:ext uri="{FF2B5EF4-FFF2-40B4-BE49-F238E27FC236}">
                <a16:creationId xmlns:a16="http://schemas.microsoft.com/office/drawing/2014/main" id="{77680113-D86A-95FE-E6A0-2499695090B8}"/>
              </a:ext>
            </a:extLst>
          </p:cNvPr>
          <p:cNvSpPr txBox="1"/>
          <p:nvPr/>
        </p:nvSpPr>
        <p:spPr>
          <a:xfrm>
            <a:off x="5244090" y="2077708"/>
            <a:ext cx="438836" cy="246221"/>
          </a:xfrm>
          <a:prstGeom prst="rect">
            <a:avLst/>
          </a:prstGeom>
          <a:noFill/>
        </p:spPr>
        <p:txBody>
          <a:bodyPr wrap="square" rtlCol="0">
            <a:spAutoFit/>
          </a:bodyPr>
          <a:lstStyle/>
          <a:p>
            <a:pPr algn="ctr"/>
            <a:r>
              <a:rPr lang="en-US" sz="1000" dirty="0"/>
              <a:t>1</a:t>
            </a:r>
          </a:p>
        </p:txBody>
      </p:sp>
      <p:sp>
        <p:nvSpPr>
          <p:cNvPr id="114" name="TextBox 113">
            <a:extLst>
              <a:ext uri="{FF2B5EF4-FFF2-40B4-BE49-F238E27FC236}">
                <a16:creationId xmlns:a16="http://schemas.microsoft.com/office/drawing/2014/main" id="{1C3353BA-75BA-36A1-C950-068A85B66351}"/>
              </a:ext>
            </a:extLst>
          </p:cNvPr>
          <p:cNvSpPr txBox="1"/>
          <p:nvPr/>
        </p:nvSpPr>
        <p:spPr>
          <a:xfrm>
            <a:off x="6863396" y="3579753"/>
            <a:ext cx="1209339" cy="276999"/>
          </a:xfrm>
          <a:prstGeom prst="rect">
            <a:avLst/>
          </a:prstGeom>
          <a:noFill/>
        </p:spPr>
        <p:txBody>
          <a:bodyPr wrap="square" rtlCol="0">
            <a:spAutoFit/>
          </a:bodyPr>
          <a:lstStyle/>
          <a:p>
            <a:pPr algn="ctr"/>
            <a:r>
              <a:rPr lang="en-US" sz="1200" dirty="0"/>
              <a:t>Web server</a:t>
            </a:r>
          </a:p>
        </p:txBody>
      </p:sp>
    </p:spTree>
    <p:extLst>
      <p:ext uri="{BB962C8B-B14F-4D97-AF65-F5344CB8AC3E}">
        <p14:creationId xmlns:p14="http://schemas.microsoft.com/office/powerpoint/2010/main" val="2268354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Lab 1 – MQTT</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9"/>
            <a:ext cx="11135759" cy="3142810"/>
          </a:xfrm>
        </p:spPr>
        <p:txBody>
          <a:bodyPr/>
          <a:lstStyle/>
          <a:p>
            <a:r>
              <a:rPr lang="en-US" sz="1600" dirty="0"/>
              <a:t>Open MQTT Client of choice</a:t>
            </a:r>
          </a:p>
          <a:p>
            <a:r>
              <a:rPr lang="en-US" sz="1600" dirty="0"/>
              <a:t>Connect to iot.beckhoff.us:1883</a:t>
            </a:r>
          </a:p>
          <a:p>
            <a:pPr lvl="1"/>
            <a:r>
              <a:rPr lang="en-US" sz="1600" dirty="0"/>
              <a:t>Validate connection by subscribing to ‘#’ to see all incoming messages (there will be tons)</a:t>
            </a:r>
          </a:p>
          <a:p>
            <a:pPr lvl="1"/>
            <a:r>
              <a:rPr lang="en-US" sz="1600" dirty="0"/>
              <a:t>Unsubscribe from ‘#’ and subscribe to ‘nem_2024/#’</a:t>
            </a:r>
          </a:p>
          <a:p>
            <a:r>
              <a:rPr lang="en-US" sz="1600" dirty="0"/>
              <a:t>Reference and follow lab guide: [</a:t>
            </a:r>
            <a:r>
              <a:rPr lang="en-US" sz="1600" dirty="0" err="1"/>
              <a:t>tinyurl</a:t>
            </a:r>
            <a:r>
              <a:rPr lang="en-US" sz="1600" dirty="0"/>
              <a:t>]</a:t>
            </a:r>
          </a:p>
        </p:txBody>
      </p:sp>
    </p:spTree>
    <p:extLst>
      <p:ext uri="{BB962C8B-B14F-4D97-AF65-F5344CB8AC3E}">
        <p14:creationId xmlns:p14="http://schemas.microsoft.com/office/powerpoint/2010/main" val="296857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HTTP/REST</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7"/>
            <a:ext cx="11135759" cy="5565839"/>
          </a:xfrm>
        </p:spPr>
        <p:txBody>
          <a:bodyPr/>
          <a:lstStyle/>
          <a:p>
            <a:r>
              <a:rPr lang="en-US" sz="1600" dirty="0"/>
              <a:t>Hyper Text Transfer Protocol (HTTP) is the ubiquitous language for web sites and services</a:t>
            </a:r>
          </a:p>
          <a:p>
            <a:r>
              <a:rPr lang="en-US" sz="1600" dirty="0"/>
              <a:t>Representational State Transfer (REST) is a set of architectural guidelines for web-based applications</a:t>
            </a:r>
          </a:p>
          <a:p>
            <a:pPr lvl="1"/>
            <a:r>
              <a:rPr lang="en-US" sz="1600" dirty="0"/>
              <a:t>Describes how web clients and servers should interact at a high level</a:t>
            </a:r>
          </a:p>
          <a:p>
            <a:pPr lvl="1"/>
            <a:r>
              <a:rPr lang="en-US" sz="1600" dirty="0"/>
              <a:t>“RESTful” APIs use HTTP</a:t>
            </a:r>
          </a:p>
          <a:p>
            <a:pPr lvl="1"/>
            <a:endParaRPr lang="en-US" sz="1600" dirty="0"/>
          </a:p>
          <a:p>
            <a:pPr marL="360362" lvl="1" indent="0">
              <a:buNone/>
            </a:pPr>
            <a:endParaRPr lang="en-US" sz="1600" dirty="0"/>
          </a:p>
          <a:p>
            <a:r>
              <a:rPr lang="en-US" sz="1600" dirty="0"/>
              <a:t>Tons of technology relies on HTTP, not just websites:</a:t>
            </a:r>
          </a:p>
          <a:p>
            <a:pPr lvl="1"/>
            <a:r>
              <a:rPr lang="en-US" sz="1600" dirty="0"/>
              <a:t>Native apps, mobile apps</a:t>
            </a:r>
          </a:p>
          <a:p>
            <a:pPr lvl="1"/>
            <a:r>
              <a:rPr lang="en-US" sz="1600" dirty="0"/>
              <a:t>Package Managers</a:t>
            </a:r>
          </a:p>
          <a:p>
            <a:pPr lvl="1"/>
            <a:r>
              <a:rPr lang="en-US" sz="1600" dirty="0"/>
              <a:t>Commercial systems; ERP, CMS, POS, etc.</a:t>
            </a:r>
          </a:p>
          <a:p>
            <a:pPr lvl="1"/>
            <a:r>
              <a:rPr lang="en-US" sz="1600" dirty="0"/>
              <a:t>SaaS, PaaS systems</a:t>
            </a:r>
          </a:p>
          <a:p>
            <a:r>
              <a:rPr lang="en-US" sz="1600" dirty="0"/>
              <a:t>Very mature and comprehensive ecosystem of tooling</a:t>
            </a:r>
          </a:p>
          <a:p>
            <a:pPr lvl="1"/>
            <a:r>
              <a:rPr lang="en-US" sz="1600" dirty="0"/>
              <a:t>Development tools, libraries</a:t>
            </a:r>
          </a:p>
          <a:p>
            <a:pPr lvl="1"/>
            <a:r>
              <a:rPr lang="en-US" sz="1600" dirty="0"/>
              <a:t>Security, access control, encryption</a:t>
            </a:r>
          </a:p>
        </p:txBody>
      </p:sp>
    </p:spTree>
    <p:extLst>
      <p:ext uri="{BB962C8B-B14F-4D97-AF65-F5344CB8AC3E}">
        <p14:creationId xmlns:p14="http://schemas.microsoft.com/office/powerpoint/2010/main" val="220968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26a6e944beb4ff228629f3e532885d5e2ab5192"/>
</p:tagLst>
</file>

<file path=ppt/tags/tag2.xml><?xml version="1.0" encoding="utf-8"?>
<p:tagLst xmlns:a="http://schemas.openxmlformats.org/drawingml/2006/main" xmlns:r="http://schemas.openxmlformats.org/officeDocument/2006/relationships" xmlns:p="http://schemas.openxmlformats.org/presentationml/2006/main">
  <p:tag name="MIO_GUID" val="c0cc159b-75e6-4e38-8161-94ad6fe0d54f"/>
  <p:tag name="MIO_EK" val="2684"/>
  <p:tag name="MIO_UPDATE" val="True"/>
  <p:tag name="MIO_VERSION" val="07.03.2016 13:38:12"/>
  <p:tag name="MIO_DBID" val="139B19AA-1930-4175-8724-E8A5ED7A2045"/>
  <p:tag name="MIO_LASTDOWNLOADED" val="04.05.2016 08:55:22"/>
  <p:tag name="MIO_OBJECTNAME" val="Cloud"/>
  <p:tag name="MIO_LASTEDITORNAME" val="Anja Scholte"/>
</p:tagLst>
</file>

<file path=ppt/theme/theme1.xml><?xml version="1.0" encoding="utf-8"?>
<a:theme xmlns:a="http://schemas.openxmlformats.org/drawingml/2006/main" name="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16-9_widescreen.potx" id="{EDB9DAFB-3505-4DE4-A232-9C89D76CD96D}" vid="{CFA5A39A-0228-493A-804E-685F8D17D969}"/>
    </a:ext>
  </a:extLst>
</a:theme>
</file>

<file path=ppt/theme/theme2.xml><?xml version="1.0" encoding="utf-8"?>
<a:theme xmlns:a="http://schemas.openxmlformats.org/drawingml/2006/main" name="Beckhoff Slide Master">
  <a:themeElements>
    <a:clrScheme name="Test_Beckhoff_2020_v2">
      <a:dk1>
        <a:srgbClr val="000000"/>
      </a:dk1>
      <a:lt1>
        <a:sysClr val="window" lastClr="FFFFFF"/>
      </a:lt1>
      <a:dk2>
        <a:srgbClr val="627186"/>
      </a:dk2>
      <a:lt2>
        <a:srgbClr val="E5E8EC"/>
      </a:lt2>
      <a:accent1>
        <a:srgbClr val="B3BCC8"/>
      </a:accent1>
      <a:accent2>
        <a:srgbClr val="2D76AD"/>
      </a:accent2>
      <a:accent3>
        <a:srgbClr val="414D5C"/>
      </a:accent3>
      <a:accent4>
        <a:srgbClr val="EF0000"/>
      </a:accent4>
      <a:accent5>
        <a:srgbClr val="B5D4EC"/>
      </a:accent5>
      <a:accent6>
        <a:srgbClr val="770000"/>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noFill/>
          <a:miter lim="800000"/>
        </a:ln>
      </a:spPr>
      <a:bodyPr lIns="90000" rIns="90000" rtlCol="0" anchor="t"/>
      <a:lstStyle>
        <a:def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1800" kern="1200" baseline="0" dirty="0" smtClean="0">
            <a:solidFill>
              <a:schemeClr val="tx1"/>
            </a:solidFill>
            <a:latin typeface="+mj-lt"/>
            <a:ea typeface="+mn-ea"/>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äsentation1" id="{3414D71D-22CF-4FF3-9B19-2D74093ED22C}" vid="{B36457BF-010A-4992-888B-A87F643354E0}"/>
    </a:ext>
  </a:extLst>
</a:theme>
</file>

<file path=ppt/theme/theme3.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8B8A8C869DAC45A3308583CE5028F7" ma:contentTypeVersion="13" ma:contentTypeDescription="Create a new document." ma:contentTypeScope="" ma:versionID="76f635c9abd56161f8dd12e2b5b22287">
  <xsd:schema xmlns:xsd="http://www.w3.org/2001/XMLSchema" xmlns:xs="http://www.w3.org/2001/XMLSchema" xmlns:p="http://schemas.microsoft.com/office/2006/metadata/properties" xmlns:ns2="50554d83-e1eb-46cf-a385-a4b2f5d60db3" xmlns:ns3="48910432-6e73-4eb6-b47b-5c01b7c529a8" targetNamespace="http://schemas.microsoft.com/office/2006/metadata/properties" ma:root="true" ma:fieldsID="fb47922a711f3c40bfe604b9db53bda5" ns2:_="" ns3:_="">
    <xsd:import namespace="50554d83-e1eb-46cf-a385-a4b2f5d60db3"/>
    <xsd:import namespace="48910432-6e73-4eb6-b47b-5c01b7c529a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554d83-e1eb-46cf-a385-a4b2f5d60d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3d50ce3-5cc2-4a5a-9430-b625d6ec44db"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8910432-6e73-4eb6-b47b-5c01b7c529a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3f5048d-e608-4158-840c-57eba13568d3}" ma:internalName="TaxCatchAll" ma:showField="CatchAllData" ma:web="48910432-6e73-4eb6-b47b-5c01b7c529a8">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0554d83-e1eb-46cf-a385-a4b2f5d60db3">
      <Terms xmlns="http://schemas.microsoft.com/office/infopath/2007/PartnerControls"/>
    </lcf76f155ced4ddcb4097134ff3c332f>
    <TaxCatchAll xmlns="48910432-6e73-4eb6-b47b-5c01b7c529a8" xsi:nil="true"/>
  </documentManagement>
</p:properties>
</file>

<file path=customXml/itemProps1.xml><?xml version="1.0" encoding="utf-8"?>
<ds:datastoreItem xmlns:ds="http://schemas.openxmlformats.org/officeDocument/2006/customXml" ds:itemID="{D89510FD-5460-4883-A42B-0CDAFB33693F}">
  <ds:schemaRefs>
    <ds:schemaRef ds:uri="http://schemas.microsoft.com/sharepoint/v3/contenttype/forms"/>
  </ds:schemaRefs>
</ds:datastoreItem>
</file>

<file path=customXml/itemProps2.xml><?xml version="1.0" encoding="utf-8"?>
<ds:datastoreItem xmlns:ds="http://schemas.openxmlformats.org/officeDocument/2006/customXml" ds:itemID="{C5C5C3EA-BCF0-440A-9263-E2B5A6F26CCE}">
  <ds:schemaRefs>
    <ds:schemaRef ds:uri="48910432-6e73-4eb6-b47b-5c01b7c529a8"/>
    <ds:schemaRef ds:uri="50554d83-e1eb-46cf-a385-a4b2f5d60d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1F96E80-E3E3-4592-906C-959B0C62C11C}">
  <ds:schemaRefs>
    <ds:schemaRef ds:uri="48910432-6e73-4eb6-b47b-5c01b7c529a8"/>
    <ds:schemaRef ds:uri="50554d83-e1eb-46cf-a385-a4b2f5d60db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Beckhoff_Slide_Master_16x9</Template>
  <TotalTime>0</TotalTime>
  <Words>1202</Words>
  <Application>Microsoft Office PowerPoint</Application>
  <PresentationFormat>Widescreen</PresentationFormat>
  <Paragraphs>319</Paragraphs>
  <Slides>11</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Calibri</vt:lpstr>
      <vt:lpstr>Consolas</vt:lpstr>
      <vt:lpstr>Symbol</vt:lpstr>
      <vt:lpstr>Wingdings</vt:lpstr>
      <vt:lpstr>ヒラギノ角ゴ Pro W3</vt:lpstr>
      <vt:lpstr>Beckhoff Slide Master</vt:lpstr>
      <vt:lpstr>Beckhoff Slide Master</vt:lpstr>
      <vt:lpstr>TwinCAT Connectivity</vt:lpstr>
      <vt:lpstr>TwinCAT Connectivity Big Picture</vt:lpstr>
      <vt:lpstr>TwinCAT Connectivity IoT Functions</vt:lpstr>
      <vt:lpstr>TwinCAT Connectivity MQTT</vt:lpstr>
      <vt:lpstr>TwinCAT Connectivity Traditional MES Communication Model</vt:lpstr>
      <vt:lpstr>TwinCAT Connectivity Broker Pub/Sub Model</vt:lpstr>
      <vt:lpstr>TwinCAT Connectivity Broker Scalability</vt:lpstr>
      <vt:lpstr>TwinCAT Connectivity Lab 1 – MQTT</vt:lpstr>
      <vt:lpstr>TwinCAT Connectivity HTTP/REST</vt:lpstr>
      <vt:lpstr>TwinCAT Connectivity HTTP/REST – Exercises</vt:lpstr>
      <vt:lpstr>TwinCAT Connectivity Lab 2 – HTTP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TwinCAT IoT</dc:title>
  <dc:creator>Sven Goldstein</dc:creator>
  <cp:lastModifiedBy>Brandon Stiffler</cp:lastModifiedBy>
  <cp:revision>240</cp:revision>
  <cp:lastPrinted>2016-06-28T12:26:43Z</cp:lastPrinted>
  <dcterms:created xsi:type="dcterms:W3CDTF">2019-03-04T12:28:34Z</dcterms:created>
  <dcterms:modified xsi:type="dcterms:W3CDTF">2024-07-15T16:03:01Z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0x0101002E8B8A8C869DAC45A3308583CE5028F7</vt:lpwstr>
  </property>
  <property fmtid="{D5CDD505-2E9C-101B-9397-08002B2CF9AE}" pid="3" name="MediaServiceImageTags">
    <vt:lpwstr/>
  </property>
</Properties>
</file>